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18288000" cy="10287000"/>
  <p:embeddedFontLst>
    <p:embeddedFont>
      <p:font typeface="Arial Narrow"/>
      <p:regular r:id="rId20"/>
      <p:bold r:id="rId21"/>
      <p:italic r:id="rId22"/>
      <p:boldItalic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28" roundtripDataSignature="AMtx7mhqvYjfPGmmQJHB3Z+vkQuwqVej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Narrow-regular.fntdata"/><Relationship Id="rId22" Type="http://schemas.openxmlformats.org/officeDocument/2006/relationships/font" Target="fonts/ArialNarrow-italic.fntdata"/><Relationship Id="rId21" Type="http://schemas.openxmlformats.org/officeDocument/2006/relationships/font" Target="fonts/ArialNarrow-bold.fntdata"/><Relationship Id="rId24" Type="http://schemas.openxmlformats.org/officeDocument/2006/relationships/font" Target="fonts/CenturyGothic-regular.fntdata"/><Relationship Id="rId23" Type="http://schemas.openxmlformats.org/officeDocument/2006/relationships/font" Target="fonts/ArialNarrow-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4FO7CRl6k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fwm.org/resource-center/harvest-of-justice/harvest-of-justice-2023-farm-workers-racis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rdc.org/stories/what-environmental-racism#:~:text=He%20defined%20it%20as%20the,%2C%20and%20low%2Dincome%20worker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fwm.org/wp-content/uploads/2023/07/Environmental-Racism-Handout.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JaWHdRbnkQ&amp;t=4s" TargetMode="External"/><Relationship Id="rId3" Type="http://schemas.openxmlformats.org/officeDocument/2006/relationships/hyperlink" Target="https://foodispower.org/human-labor-slavery/slavery-in-the-u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 name="Google Shape;46;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Black, Indigenous, People Of Color (BIPOC)</a:t>
            </a:r>
            <a:endParaRPr/>
          </a:p>
          <a:p>
            <a:pPr indent="0" lvl="0" marL="0" rtl="0" algn="l">
              <a:lnSpc>
                <a:spcPct val="100000"/>
              </a:lnSpc>
              <a:spcBef>
                <a:spcPts val="0"/>
              </a:spcBef>
              <a:spcAft>
                <a:spcPts val="0"/>
              </a:spcAft>
              <a:buSzPts val="1100"/>
              <a:buNone/>
            </a:pPr>
            <a:r>
              <a:rPr lang="en-US"/>
              <a:t>These statistics in no way represent native peoples who were first on this land as farmers.</a:t>
            </a:r>
            <a:endParaRPr/>
          </a:p>
        </p:txBody>
      </p:sp>
      <p:sp>
        <p:nvSpPr>
          <p:cNvPr id="113" name="Google Shape;113;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t>Be sure to note that farm workers are organizing themselves into unions to give them the same voice in their workplace that other workers have. </a:t>
            </a:r>
            <a:endParaRPr sz="1200"/>
          </a:p>
        </p:txBody>
      </p:sp>
      <p:sp>
        <p:nvSpPr>
          <p:cNvPr id="121" name="Google Shape;121;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Utilize NFWM’s campaign pages to assist with specifics about these legislative efforts.</a:t>
            </a:r>
            <a:endParaRPr/>
          </a:p>
          <a:p>
            <a:pPr indent="0" lvl="0" marL="0" rtl="0" algn="l">
              <a:lnSpc>
                <a:spcPct val="100000"/>
              </a:lnSpc>
              <a:spcBef>
                <a:spcPts val="0"/>
              </a:spcBef>
              <a:spcAft>
                <a:spcPts val="0"/>
              </a:spcAft>
              <a:buClr>
                <a:schemeClr val="dk1"/>
              </a:buClr>
              <a:buSzPts val="1100"/>
              <a:buFont typeface="Arial"/>
              <a:buNone/>
            </a:pPr>
            <a:r>
              <a:rPr lang="en-US"/>
              <a:t>Here are the specific names and numbers for each legislation:</a:t>
            </a:r>
            <a:endParaRPr/>
          </a:p>
          <a:p>
            <a:pPr indent="0" lvl="0" marL="0" rtl="0" algn="l">
              <a:lnSpc>
                <a:spcPct val="100000"/>
              </a:lnSpc>
              <a:spcBef>
                <a:spcPts val="0"/>
              </a:spcBef>
              <a:spcAft>
                <a:spcPts val="0"/>
              </a:spcAft>
              <a:buClr>
                <a:schemeClr val="dk1"/>
              </a:buClr>
              <a:buSzPts val="1100"/>
              <a:buFont typeface="Arial"/>
              <a:buNone/>
            </a:pPr>
            <a:r>
              <a:rPr lang="en-US"/>
              <a:t>H.R.4897 - Asunción Valdivia Heat Illness, Injury, and Fatality Prevention Act of 2023</a:t>
            </a:r>
            <a:endParaRPr/>
          </a:p>
          <a:p>
            <a:pPr indent="0" lvl="0" marL="0" rtl="0" algn="l">
              <a:lnSpc>
                <a:spcPct val="100000"/>
              </a:lnSpc>
              <a:spcBef>
                <a:spcPts val="0"/>
              </a:spcBef>
              <a:spcAft>
                <a:spcPts val="0"/>
              </a:spcAft>
              <a:buClr>
                <a:schemeClr val="dk1"/>
              </a:buClr>
              <a:buSzPts val="1100"/>
              <a:buFont typeface="Arial"/>
              <a:buNone/>
            </a:pPr>
            <a:r>
              <a:rPr lang="en-US"/>
              <a:t>S.2501 - Asunción Valdivia Heat Illness, Injury, and Fatality Prevention Act of 2023</a:t>
            </a:r>
            <a:endParaRPr/>
          </a:p>
          <a:p>
            <a:pPr indent="0" lvl="0" marL="0" rtl="0" algn="l">
              <a:lnSpc>
                <a:spcPct val="100000"/>
              </a:lnSpc>
              <a:spcBef>
                <a:spcPts val="0"/>
              </a:spcBef>
              <a:spcAft>
                <a:spcPts val="0"/>
              </a:spcAft>
              <a:buClr>
                <a:schemeClr val="dk1"/>
              </a:buClr>
              <a:buSzPts val="1100"/>
              <a:buFont typeface="Arial"/>
              <a:buNone/>
            </a:pPr>
            <a:r>
              <a:rPr lang="en-US"/>
              <a:t>S.2253 - Fairness for Farm Workers Act</a:t>
            </a:r>
            <a:endParaRPr/>
          </a:p>
          <a:p>
            <a:pPr indent="0" lvl="0" marL="0" rtl="0" algn="l">
              <a:lnSpc>
                <a:spcPct val="100000"/>
              </a:lnSpc>
              <a:spcBef>
                <a:spcPts val="0"/>
              </a:spcBef>
              <a:spcAft>
                <a:spcPts val="0"/>
              </a:spcAft>
              <a:buClr>
                <a:schemeClr val="dk1"/>
              </a:buClr>
              <a:buSzPts val="1100"/>
              <a:buFont typeface="Arial"/>
              <a:buNone/>
            </a:pPr>
            <a:r>
              <a:rPr lang="en-US"/>
              <a:t>H.R.4579 - Fairness for Farm Workers Act</a:t>
            </a:r>
            <a:endParaRPr/>
          </a:p>
          <a:p>
            <a:pPr indent="0" lvl="0" marL="0" rtl="0" algn="l">
              <a:lnSpc>
                <a:spcPct val="100000"/>
              </a:lnSpc>
              <a:spcBef>
                <a:spcPts val="0"/>
              </a:spcBef>
              <a:spcAft>
                <a:spcPts val="0"/>
              </a:spcAft>
              <a:buClr>
                <a:schemeClr val="dk1"/>
              </a:buClr>
              <a:buSzPts val="1100"/>
              <a:buFont typeface="Arial"/>
              <a:buNone/>
            </a:pPr>
            <a:r>
              <a:rPr lang="en-US"/>
              <a:t>S.96 - Justice for Black Farmers Act of 2023</a:t>
            </a:r>
            <a:endParaRPr/>
          </a:p>
          <a:p>
            <a:pPr indent="0" lvl="0" marL="0" rtl="0" algn="l">
              <a:lnSpc>
                <a:spcPct val="100000"/>
              </a:lnSpc>
              <a:spcBef>
                <a:spcPts val="0"/>
              </a:spcBef>
              <a:spcAft>
                <a:spcPts val="0"/>
              </a:spcAft>
              <a:buClr>
                <a:schemeClr val="dk1"/>
              </a:buClr>
              <a:buSzPts val="1100"/>
              <a:buFont typeface="Arial"/>
              <a:buNone/>
            </a:pPr>
            <a:r>
              <a:rPr lang="en-US"/>
              <a:t>H.R.1167 - Justice for Black Farmers Act of 2023</a:t>
            </a:r>
            <a:endParaRPr/>
          </a:p>
          <a:p>
            <a:pPr indent="0" lvl="0" marL="0" rtl="0" algn="l">
              <a:lnSpc>
                <a:spcPct val="100000"/>
              </a:lnSpc>
              <a:spcBef>
                <a:spcPts val="0"/>
              </a:spcBef>
              <a:spcAft>
                <a:spcPts val="0"/>
              </a:spcAft>
              <a:buClr>
                <a:schemeClr val="dk1"/>
              </a:buClr>
              <a:buSzPts val="1100"/>
              <a:buFont typeface="Arial"/>
              <a:buNone/>
            </a:pPr>
            <a:r>
              <a:rPr lang="en-US"/>
              <a:t>S.2340 - Increasing Land Access, Security, and Opportunities Act</a:t>
            </a:r>
            <a:endParaRPr/>
          </a:p>
          <a:p>
            <a:pPr indent="0" lvl="0" marL="0" rtl="0" algn="l">
              <a:lnSpc>
                <a:spcPct val="100000"/>
              </a:lnSpc>
              <a:spcBef>
                <a:spcPts val="0"/>
              </a:spcBef>
              <a:spcAft>
                <a:spcPts val="0"/>
              </a:spcAft>
              <a:buClr>
                <a:schemeClr val="dk1"/>
              </a:buClr>
              <a:buSzPts val="1100"/>
              <a:buFont typeface="Arial"/>
              <a:buNone/>
            </a:pPr>
            <a:r>
              <a:rPr lang="en-US"/>
              <a:t>H.R.3955 - Increasing Land Access, Security, and Opportunities Act</a:t>
            </a:r>
            <a:endParaRPr/>
          </a:p>
        </p:txBody>
      </p:sp>
      <p:sp>
        <p:nvSpPr>
          <p:cNvPr id="129" name="Google Shape;129;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50f21cf204_0_8: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More about these are included on our website under TAKE ACTION and RESOURCE CENTER.</a:t>
            </a:r>
            <a:endParaRPr/>
          </a:p>
        </p:txBody>
      </p:sp>
      <p:sp>
        <p:nvSpPr>
          <p:cNvPr id="137" name="Google Shape;137;g250f21cf204_0_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526e0d615_0_3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7526e0d615_0_30: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If the video is not playing properly, you can watch it at </a:t>
            </a:r>
            <a:r>
              <a:rPr lang="en-US" u="sng">
                <a:solidFill>
                  <a:schemeClr val="hlink"/>
                </a:solidFill>
                <a:hlinkClick r:id="rId2"/>
              </a:rPr>
              <a:t>https://www.youtube.com/watch?v=r4FO7CRl6kY</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Pass out the downloadables Introduction to Farm Workers &amp; Racism or Introducción a los campesinos y el racismo available at </a:t>
            </a:r>
            <a:r>
              <a:rPr lang="en-US" u="sng">
                <a:solidFill>
                  <a:schemeClr val="hlink"/>
                </a:solidFill>
                <a:hlinkClick r:id="rId2"/>
              </a:rPr>
              <a:t>https://nfwm.org/resource-center/harvest-of-justice/harvest-of-justice-2023-farm-workers-racism/</a:t>
            </a:r>
            <a:r>
              <a:rPr lang="en-US"/>
              <a:t>. </a:t>
            </a:r>
            <a:endParaRPr/>
          </a:p>
        </p:txBody>
      </p:sp>
      <p:sp>
        <p:nvSpPr>
          <p:cNvPr id="58" name="Google Shape;58;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4c184f7acd_0_35: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FLSA, originally enacted in 1938, guarantees most workers a minimum wage for each hour worked. FLSA also provides for overtime pay by requiring that most employees who work more than 40 hours in a workweek be paid one and one-half times the regular rate of pay for each hour over forty hours per week. FLSA further requires employers to comply with recordkeeping requirements, including maintaining payroll records for employees</a:t>
            </a:r>
            <a:endParaRPr/>
          </a:p>
          <a:p>
            <a:pPr indent="0" lvl="0" marL="0" rtl="0" algn="l">
              <a:lnSpc>
                <a:spcPct val="100000"/>
              </a:lnSpc>
              <a:spcBef>
                <a:spcPts val="0"/>
              </a:spcBef>
              <a:spcAft>
                <a:spcPts val="0"/>
              </a:spcAft>
              <a:buClr>
                <a:schemeClr val="dk1"/>
              </a:buClr>
              <a:buSzPts val="1100"/>
              <a:buFont typeface="Arial"/>
              <a:buNone/>
            </a:pPr>
            <a:r>
              <a:rPr lang="en-US"/>
              <a:t>Until 1966, the FLSA excluded farmworkers. FLSA now applies the minimum wage and recordkeeping provisions to most agricultural workers and employers. Agricultural workers who are paid on a piecework basis rather than an hourly basis are entitled to receive the minimum wage — their average earnings should be sufficient to yield an average hourly wage at least equivalent to the minimum wage. The overtime pay provisions of FLSA, however, are still not applicable to farmworkers. Further, the many agricultural workers employed on smaller farms — any farm that employs fewer than roughly seven workers in a calendar quarter — are not even protected by the minimum wage provisions of the FLSA.  Farmworker Justice, source</a:t>
            </a:r>
            <a:endParaRPr sz="1300"/>
          </a:p>
          <a:p>
            <a:pPr indent="0" lvl="0" marL="0" rtl="0" algn="l">
              <a:lnSpc>
                <a:spcPct val="100000"/>
              </a:lnSpc>
              <a:spcBef>
                <a:spcPts val="0"/>
              </a:spcBef>
              <a:spcAft>
                <a:spcPts val="0"/>
              </a:spcAft>
              <a:buSzPts val="1100"/>
              <a:buNone/>
            </a:pPr>
            <a:r>
              <a:rPr lang="en-US"/>
              <a:t>Some states have enacted these overtime laws but they are hard to enforce, even on a state level and there is a tremendous amount of pushback from employers. One significant way that employers have sought to get around paying overtime is to only allow 40 hours of work each week and to try to hire additional workers. What it means for farm workers is that they used to consistently work overtime but got no additional pay. Receiving overtime pay now would really help them a lot. Working only 40 hours now means they actually, over the entire harvest, receive less pay for the season.</a:t>
            </a:r>
            <a:endParaRPr/>
          </a:p>
        </p:txBody>
      </p:sp>
      <p:sp>
        <p:nvSpPr>
          <p:cNvPr id="66" name="Google Shape;66;g24c184f7acd_0_3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800"/>
          </a:p>
        </p:txBody>
      </p:sp>
      <p:sp>
        <p:nvSpPr>
          <p:cNvPr id="74" name="Google Shape;74;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solidFill>
                  <a:srgbClr val="131516"/>
                </a:solidFill>
              </a:rPr>
              <a:t>"The phrase environmental racism was coined by civil rights leader Dr. Benjamin F. Chavis Jr. He defined it as the intentional siting of polluting and waste facilities in communities primarily populated by African Americans, Latines, Indigenous People, Asian Americans and Pacific Islanders, migrant farmworkers, and low-income workers. Study after study has since shown that those communities are disproportionately exposed to fumes, toxic dust, ash, soot, and other pollutants from such hazardous facilities located in their midst. As a result, they face increased risks of health problems like cancer and respiratory issues." </a:t>
            </a:r>
            <a:r>
              <a:rPr lang="en-US" sz="1200" u="sng">
                <a:solidFill>
                  <a:schemeClr val="hlink"/>
                </a:solidFill>
                <a:hlinkClick r:id="rId2"/>
              </a:rPr>
              <a:t>https://www.nrdc.org/stories/what-environmental-racism#:~:text=He%20defined%20it%20as%20the,%2C%20and%20low%2Dincome%20workers</a:t>
            </a:r>
            <a:r>
              <a:rPr lang="en-US" sz="1200">
                <a:solidFill>
                  <a:srgbClr val="131516"/>
                </a:solidFill>
              </a:rPr>
              <a:t>. </a:t>
            </a:r>
            <a:endParaRPr sz="1200">
              <a:solidFill>
                <a:srgbClr val="131516"/>
              </a:solidFill>
            </a:endParaRPr>
          </a:p>
          <a:p>
            <a:pPr indent="0" lvl="0" marL="0" rtl="0" algn="l">
              <a:lnSpc>
                <a:spcPct val="100000"/>
              </a:lnSpc>
              <a:spcBef>
                <a:spcPts val="0"/>
              </a:spcBef>
              <a:spcAft>
                <a:spcPts val="0"/>
              </a:spcAft>
              <a:buSzPts val="1100"/>
              <a:buNone/>
            </a:pPr>
            <a:r>
              <a:t/>
            </a:r>
            <a:endParaRPr sz="1200">
              <a:solidFill>
                <a:srgbClr val="131516"/>
              </a:solidFill>
            </a:endParaRPr>
          </a:p>
          <a:p>
            <a:pPr indent="-298450" lvl="0" marL="457200" rtl="0" algn="l">
              <a:lnSpc>
                <a:spcPct val="100000"/>
              </a:lnSpc>
              <a:spcBef>
                <a:spcPts val="0"/>
              </a:spcBef>
              <a:spcAft>
                <a:spcPts val="0"/>
              </a:spcAft>
              <a:buSzPts val="1100"/>
              <a:buChar char="●"/>
            </a:pPr>
            <a:r>
              <a:rPr lang="en-US" sz="1200">
                <a:solidFill>
                  <a:srgbClr val="131516"/>
                </a:solidFill>
              </a:rPr>
              <a:t>On average, people of color make up 56% of the population living in neighborhoods with Toxic Release Inventory facilities, compared to 30% elsewhere.</a:t>
            </a:r>
            <a:endParaRPr sz="1200">
              <a:solidFill>
                <a:srgbClr val="131516"/>
              </a:solidFill>
            </a:endParaRPr>
          </a:p>
          <a:p>
            <a:pPr indent="-304800" lvl="0" marL="457200" rtl="0" algn="l">
              <a:lnSpc>
                <a:spcPct val="100000"/>
              </a:lnSpc>
              <a:spcBef>
                <a:spcPts val="0"/>
              </a:spcBef>
              <a:spcAft>
                <a:spcPts val="0"/>
              </a:spcAft>
              <a:buClr>
                <a:srgbClr val="131516"/>
              </a:buClr>
              <a:buSzPts val="1200"/>
              <a:buChar char="●"/>
            </a:pPr>
            <a:r>
              <a:rPr lang="en-US" sz="1200">
                <a:solidFill>
                  <a:srgbClr val="131516"/>
                </a:solidFill>
              </a:rPr>
              <a:t>A 2018 study by Environmental Protection Agency scientists found that people of color on average faced a 28% higher health burden compared to the general population thanks to living in proximity to facilities emitting particulate pollution like soot. For Black individuals and families, the findings were especially troubling, with a 54% greater health burden reported.</a:t>
            </a:r>
            <a:endParaRPr sz="1200">
              <a:solidFill>
                <a:srgbClr val="131516"/>
              </a:solidFill>
            </a:endParaRPr>
          </a:p>
          <a:p>
            <a:pPr indent="-304800" lvl="0" marL="457200" rtl="0" algn="l">
              <a:lnSpc>
                <a:spcPct val="100000"/>
              </a:lnSpc>
              <a:spcBef>
                <a:spcPts val="0"/>
              </a:spcBef>
              <a:spcAft>
                <a:spcPts val="0"/>
              </a:spcAft>
              <a:buClr>
                <a:srgbClr val="131516"/>
              </a:buClr>
              <a:buSzPts val="1200"/>
              <a:buChar char="●"/>
            </a:pPr>
            <a:r>
              <a:rPr lang="en-US" sz="1200">
                <a:solidFill>
                  <a:srgbClr val="131516"/>
                </a:solidFill>
              </a:rPr>
              <a:t>According to a Yale study, Hispanics had the highest exposure rate to 14 different air pollutants.</a:t>
            </a:r>
            <a:endParaRPr sz="1200">
              <a:solidFill>
                <a:srgbClr val="131516"/>
              </a:solidFill>
            </a:endParaRPr>
          </a:p>
          <a:p>
            <a:pPr indent="-304800" lvl="0" marL="457200" rtl="0" algn="l">
              <a:lnSpc>
                <a:spcPct val="100000"/>
              </a:lnSpc>
              <a:spcBef>
                <a:spcPts val="0"/>
              </a:spcBef>
              <a:spcAft>
                <a:spcPts val="0"/>
              </a:spcAft>
              <a:buClr>
                <a:srgbClr val="131516"/>
              </a:buClr>
              <a:buSzPts val="1200"/>
              <a:buChar char="●"/>
            </a:pPr>
            <a:r>
              <a:rPr lang="en-US" sz="1200">
                <a:solidFill>
                  <a:srgbClr val="131516"/>
                </a:solidFill>
              </a:rPr>
              <a:t>Communities living below the poverty line have a 35% higher burden from particulate matter emissions (Sierra Club).</a:t>
            </a:r>
            <a:endParaRPr sz="1200">
              <a:solidFill>
                <a:srgbClr val="131516"/>
              </a:solidFill>
            </a:endParaRPr>
          </a:p>
          <a:p>
            <a:pPr indent="-304800" lvl="0" marL="457200" rtl="0" algn="l">
              <a:lnSpc>
                <a:spcPct val="100000"/>
              </a:lnSpc>
              <a:spcBef>
                <a:spcPts val="0"/>
              </a:spcBef>
              <a:spcAft>
                <a:spcPts val="0"/>
              </a:spcAft>
              <a:buClr>
                <a:srgbClr val="131516"/>
              </a:buClr>
              <a:buSzPts val="1200"/>
              <a:buChar char="●"/>
            </a:pPr>
            <a:r>
              <a:rPr lang="en-US" sz="1200">
                <a:solidFill>
                  <a:srgbClr val="131516"/>
                </a:solidFill>
              </a:rPr>
              <a:t>According to Coming Clean Inc, Black people were 75% more likely to live near chemical facilities in 2014.</a:t>
            </a:r>
            <a:endParaRPr sz="1200">
              <a:solidFill>
                <a:srgbClr val="131516"/>
              </a:solidFill>
            </a:endParaRPr>
          </a:p>
          <a:p>
            <a:pPr indent="-304800" lvl="0" marL="457200" rtl="0" algn="l">
              <a:lnSpc>
                <a:spcPct val="100000"/>
              </a:lnSpc>
              <a:spcBef>
                <a:spcPts val="0"/>
              </a:spcBef>
              <a:spcAft>
                <a:spcPts val="0"/>
              </a:spcAft>
              <a:buClr>
                <a:srgbClr val="131516"/>
              </a:buClr>
              <a:buSzPts val="1200"/>
              <a:buChar char="●"/>
            </a:pPr>
            <a:r>
              <a:rPr lang="en-US" sz="1200">
                <a:solidFill>
                  <a:srgbClr val="131516"/>
                </a:solidFill>
              </a:rPr>
              <a:t>Racial and ethnic minorities in Houston, Chicago, and Baltimore are disproportionately affected by flooding (NAS)</a:t>
            </a:r>
            <a:endParaRPr sz="1200">
              <a:solidFill>
                <a:srgbClr val="131516"/>
              </a:solidFill>
            </a:endParaRPr>
          </a:p>
          <a:p>
            <a:pPr indent="-304800" lvl="0" marL="457200" rtl="0" algn="l">
              <a:lnSpc>
                <a:spcPct val="100000"/>
              </a:lnSpc>
              <a:spcBef>
                <a:spcPts val="0"/>
              </a:spcBef>
              <a:spcAft>
                <a:spcPts val="0"/>
              </a:spcAft>
              <a:buClr>
                <a:srgbClr val="131516"/>
              </a:buClr>
              <a:buSzPts val="1200"/>
              <a:buChar char="●"/>
            </a:pPr>
            <a:r>
              <a:rPr lang="en-US" sz="1200">
                <a:solidFill>
                  <a:srgbClr val="131516"/>
                </a:solidFill>
              </a:rPr>
              <a:t>Native American, Alaska Native, and Black individuals are 5 times more likely and Latino 4 times more likely to be hospitalized for COVID-19 than non-Hispanic white people (CDC).</a:t>
            </a:r>
            <a:endParaRPr sz="1200">
              <a:solidFill>
                <a:srgbClr val="131516"/>
              </a:solidFill>
            </a:endParaRPr>
          </a:p>
          <a:p>
            <a:pPr indent="-304800" lvl="0" marL="457200" rtl="0" algn="l">
              <a:lnSpc>
                <a:spcPct val="100000"/>
              </a:lnSpc>
              <a:spcBef>
                <a:spcPts val="0"/>
              </a:spcBef>
              <a:spcAft>
                <a:spcPts val="0"/>
              </a:spcAft>
              <a:buClr>
                <a:srgbClr val="131516"/>
              </a:buClr>
              <a:buSzPts val="1200"/>
              <a:buChar char="●"/>
            </a:pPr>
            <a:r>
              <a:rPr lang="en-US" sz="1200">
                <a:solidFill>
                  <a:srgbClr val="131516"/>
                </a:solidFill>
              </a:rPr>
              <a:t>Water contamination greatly impacts children of color who live in rural areas, indigenous communities, and migrant farmworker communities (NRDC).</a:t>
            </a:r>
            <a:endParaRPr sz="1200">
              <a:solidFill>
                <a:srgbClr val="131516"/>
              </a:solidFill>
            </a:endParaRPr>
          </a:p>
        </p:txBody>
      </p:sp>
      <p:sp>
        <p:nvSpPr>
          <p:cNvPr id="82" name="Google Shape;82;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Pesticide exposure is the primary way that farm workers face ongoing and impactful results of environmental racism. Lake Apopka as an example of environmental racism, this story can be found at </a:t>
            </a:r>
            <a:r>
              <a:rPr lang="en-US" u="sng">
                <a:solidFill>
                  <a:schemeClr val="hlink"/>
                </a:solidFill>
                <a:hlinkClick r:id="rId2"/>
              </a:rPr>
              <a:t>https://nfwm.org/wp-content/uploads/2023/07/Environmental-Racism-Handout.pdf</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Crop spraying can cause direct exposure as can re-entering field prematurely after the fields have been sprayed. “Pesticide drift” can occur for those who live near fields or work near other fields. Pesticide containers may not have labels which are in languages other than English and/or have symbols which are culturally inappropriate. Inadequate training or gear for pesticide applications. Pesticides can also be carried home to families on clothing, shoes and bodies. Children are especially are vulnerable to this. </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Chronic and acute health risks are farmers and farm workers exposed to?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Health risks for farmers and farm workers include: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Exposure to farm chemicals, such as pesticides and fertilizers, as well as toxic gases which may be produced from common farm practices like manure decomposition and silo crop storage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Exposure to high levels of dust, which can contain mold, bacteria, and animal droppings, among other things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Falls from ladders, farm equipment, grain bins, or other heights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Exposure to ultraviolet rays from the sun, which can result in skin cancer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Joint and ligament injuries, which can result in arthritic conditions affecting mobility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Exposure to loud noises and sounds from machinery and equipment which can result in hearing loss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Stress from environmental factors, such as droughts, floods, wildfires, pests, and diseases affecting crops and livestock, as well as from working long hours, financial concerns, and feelings of isolation and frustration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Risk of suffocation in a grain bin if a person is engulfed by the grain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Risk of heatstroke, frostbite, or hypothermia from working outside in extreme weather conditions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Risk of injury from operating farm equipment and motorized vehicles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Risk of injury from working with livestock</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Risk of electrocution to persons operating large equipment that can contact overhead power lines  (Rural Health Information (www.ruralhealthinfo.org)</a:t>
            </a:r>
            <a:endParaRPr/>
          </a:p>
        </p:txBody>
      </p:sp>
      <p:sp>
        <p:nvSpPr>
          <p:cNvPr id="90" name="Google Shape;90;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Researchers estimate that 40 million are enslaved worldwide, generating $150 billion each year in illicit profits for traffickers. About 50 percent (21 million) toil in forced labor slavery in industries where manual labor is needed—such as farming, ranching, logging, mining, fishing, and brick making—and in service industries working as dish washers, janitors, gardeners, and maids.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Global Slavery Index estimates that more than 400,000 are living in modern slavery in the U.S.</a:t>
            </a:r>
            <a:endParaRPr/>
          </a:p>
        </p:txBody>
      </p:sp>
      <p:sp>
        <p:nvSpPr>
          <p:cNvPr id="98" name="Google Shape;98;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7526e0d615_0_22: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If the video is not playing properly, you can also watch it at </a:t>
            </a:r>
            <a:r>
              <a:rPr lang="en-US" u="sng">
                <a:solidFill>
                  <a:schemeClr val="hlink"/>
                </a:solidFill>
                <a:hlinkClick r:id="rId2"/>
              </a:rPr>
              <a:t>https://www.youtube.com/watch?v=WJaWHdRbnkQ&amp;t=4s</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One of the most recent cases of modern day slavery include Operation Blooming Onion in Georgia where more than 100 farm workers faced wage theft and physical abuse and were illegally transported; two died due to heat exposure. Employees from Georgia Department of Labor were among the two dozen indicted in this case. </a:t>
            </a:r>
            <a:endParaRPr/>
          </a:p>
          <a:p>
            <a:pPr indent="0" lvl="0" marL="0" rtl="0" algn="l">
              <a:lnSpc>
                <a:spcPct val="100000"/>
              </a:lnSpc>
              <a:spcBef>
                <a:spcPts val="0"/>
              </a:spcBef>
              <a:spcAft>
                <a:spcPts val="0"/>
              </a:spcAft>
              <a:buSzPts val="1100"/>
              <a:buNone/>
            </a:pPr>
            <a:r>
              <a:rPr lang="en-US"/>
              <a:t>Additional cases can be found at </a:t>
            </a:r>
            <a:r>
              <a:rPr lang="en-US" u="sng">
                <a:solidFill>
                  <a:schemeClr val="hlink"/>
                </a:solidFill>
                <a:hlinkClick r:id="rId3"/>
              </a:rPr>
              <a:t>https://foodispower.org/human-labor-slavery/slavery-in-the-us/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Many cases are never reported/discovered due to intimidation, threats, and workers being unaware of how to report abuse.</a:t>
            </a:r>
            <a:endParaRPr/>
          </a:p>
        </p:txBody>
      </p:sp>
      <p:sp>
        <p:nvSpPr>
          <p:cNvPr id="106" name="Google Shape;106;g27526e0d615_0_2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12"/>
          <p:cNvSpPr/>
          <p:nvPr/>
        </p:nvSpPr>
        <p:spPr>
          <a:xfrm>
            <a:off x="0" y="0"/>
            <a:ext cx="18288000" cy="9258300"/>
          </a:xfrm>
          <a:custGeom>
            <a:rect b="b" l="l" r="r" t="t"/>
            <a:pathLst>
              <a:path extrusionOk="0" h="9258300" w="18288000">
                <a:moveTo>
                  <a:pt x="0" y="9258299"/>
                </a:moveTo>
                <a:lnTo>
                  <a:pt x="18287998" y="9258299"/>
                </a:lnTo>
                <a:lnTo>
                  <a:pt x="18287998" y="0"/>
                </a:lnTo>
                <a:lnTo>
                  <a:pt x="0" y="0"/>
                </a:lnTo>
                <a:lnTo>
                  <a:pt x="0" y="9258299"/>
                </a:lnTo>
                <a:close/>
              </a:path>
            </a:pathLst>
          </a:custGeom>
          <a:solidFill>
            <a:srgbClr val="CCD9B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2"/>
          <p:cNvSpPr/>
          <p:nvPr/>
        </p:nvSpPr>
        <p:spPr>
          <a:xfrm>
            <a:off x="0" y="9258300"/>
            <a:ext cx="18284190" cy="1028700"/>
          </a:xfrm>
          <a:custGeom>
            <a:rect b="b" l="l" r="r" t="t"/>
            <a:pathLst>
              <a:path extrusionOk="0" h="1028700" w="18284190">
                <a:moveTo>
                  <a:pt x="0" y="0"/>
                </a:moveTo>
                <a:lnTo>
                  <a:pt x="18283826" y="0"/>
                </a:lnTo>
                <a:lnTo>
                  <a:pt x="18283826" y="1028699"/>
                </a:lnTo>
                <a:lnTo>
                  <a:pt x="0" y="1028699"/>
                </a:lnTo>
                <a:lnTo>
                  <a:pt x="0" y="0"/>
                </a:lnTo>
                <a:close/>
              </a:path>
            </a:pathLst>
          </a:custGeom>
          <a:solidFill>
            <a:srgbClr val="4F7D1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 name="Google Shape;16;p12"/>
          <p:cNvPicPr preferRelativeResize="0"/>
          <p:nvPr/>
        </p:nvPicPr>
        <p:blipFill rotWithShape="1">
          <a:blip r:embed="rId2">
            <a:alphaModFix/>
          </a:blip>
          <a:srcRect b="0" l="0" r="0" t="0"/>
          <a:stretch/>
        </p:blipFill>
        <p:spPr>
          <a:xfrm>
            <a:off x="7001827" y="747001"/>
            <a:ext cx="4281750" cy="3781424"/>
          </a:xfrm>
          <a:prstGeom prst="rect">
            <a:avLst/>
          </a:prstGeom>
          <a:noFill/>
          <a:ln>
            <a:noFill/>
          </a:ln>
        </p:spPr>
      </p:pic>
      <p:sp>
        <p:nvSpPr>
          <p:cNvPr id="17" name="Google Shape;17;p1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lvl1pPr indent="0" lvl="0"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1pPr>
            <a:lvl2pPr indent="0" lvl="1"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2pPr>
            <a:lvl3pPr indent="0" lvl="2"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3pPr>
            <a:lvl4pPr indent="0" lvl="3"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4pPr>
            <a:lvl5pPr indent="0" lvl="4"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5pPr>
            <a:lvl6pPr indent="0" lvl="5"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6pPr>
            <a:lvl7pPr indent="0" lvl="6"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7pPr>
            <a:lvl8pPr indent="0" lvl="7"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8pPr>
            <a:lvl9pPr indent="0" lvl="8"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13"/>
          <p:cNvSpPr txBox="1"/>
          <p:nvPr>
            <p:ph type="title"/>
          </p:nvPr>
        </p:nvSpPr>
        <p:spPr>
          <a:xfrm>
            <a:off x="9854024" y="878839"/>
            <a:ext cx="5219700" cy="1511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2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3"/>
          <p:cNvSpPr txBox="1"/>
          <p:nvPr>
            <p:ph idx="1" type="body"/>
          </p:nvPr>
        </p:nvSpPr>
        <p:spPr>
          <a:xfrm>
            <a:off x="680079" y="2924527"/>
            <a:ext cx="7710805" cy="465709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400">
                <a:solidFill>
                  <a:schemeClr val="dk1"/>
                </a:solidFill>
                <a:latin typeface="Century Gothic"/>
                <a:ea typeface="Century Gothic"/>
                <a:cs typeface="Century Gothic"/>
                <a:sym typeface="Century Gothic"/>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1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lvl1pPr indent="0" lvl="0"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1pPr>
            <a:lvl2pPr indent="0" lvl="1"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2pPr>
            <a:lvl3pPr indent="0" lvl="2"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3pPr>
            <a:lvl4pPr indent="0" lvl="3"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4pPr>
            <a:lvl5pPr indent="0" lvl="4"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5pPr>
            <a:lvl6pPr indent="0" lvl="5"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6pPr>
            <a:lvl7pPr indent="0" lvl="6"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7pPr>
            <a:lvl8pPr indent="0" lvl="7"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8pPr>
            <a:lvl9pPr indent="0" lvl="8"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15"/>
          <p:cNvSpPr txBox="1"/>
          <p:nvPr>
            <p:ph type="title"/>
          </p:nvPr>
        </p:nvSpPr>
        <p:spPr>
          <a:xfrm>
            <a:off x="9854024" y="878839"/>
            <a:ext cx="5219700" cy="1511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2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15"/>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1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lvl1pPr indent="0" lvl="0"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1pPr>
            <a:lvl2pPr indent="0" lvl="1"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2pPr>
            <a:lvl3pPr indent="0" lvl="2"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3pPr>
            <a:lvl4pPr indent="0" lvl="3"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4pPr>
            <a:lvl5pPr indent="0" lvl="4"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5pPr>
            <a:lvl6pPr indent="0" lvl="5"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6pPr>
            <a:lvl7pPr indent="0" lvl="6"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7pPr>
            <a:lvl8pPr indent="0" lvl="7"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8pPr>
            <a:lvl9pPr indent="0" lvl="8"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 name="Shape 33"/>
        <p:cNvGrpSpPr/>
        <p:nvPr/>
      </p:nvGrpSpPr>
      <p:grpSpPr>
        <a:xfrm>
          <a:off x="0" y="0"/>
          <a:ext cx="0" cy="0"/>
          <a:chOff x="0" y="0"/>
          <a:chExt cx="0" cy="0"/>
        </a:xfrm>
      </p:grpSpPr>
      <p:sp>
        <p:nvSpPr>
          <p:cNvPr id="34" name="Google Shape;34;p14"/>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2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4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lvl1pPr indent="0" lvl="0"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1pPr>
            <a:lvl2pPr indent="0" lvl="1"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2pPr>
            <a:lvl3pPr indent="0" lvl="2"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3pPr>
            <a:lvl4pPr indent="0" lvl="3"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4pPr>
            <a:lvl5pPr indent="0" lvl="4"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5pPr>
            <a:lvl6pPr indent="0" lvl="5"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6pPr>
            <a:lvl7pPr indent="0" lvl="6"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7pPr>
            <a:lvl8pPr indent="0" lvl="7"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8pPr>
            <a:lvl9pPr indent="0" lvl="8"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9" name="Shape 39"/>
        <p:cNvGrpSpPr/>
        <p:nvPr/>
      </p:nvGrpSpPr>
      <p:grpSpPr>
        <a:xfrm>
          <a:off x="0" y="0"/>
          <a:ext cx="0" cy="0"/>
          <a:chOff x="0" y="0"/>
          <a:chExt cx="0" cy="0"/>
        </a:xfrm>
      </p:grpSpPr>
      <p:sp>
        <p:nvSpPr>
          <p:cNvPr id="40" name="Google Shape;40;p16"/>
          <p:cNvSpPr txBox="1"/>
          <p:nvPr>
            <p:ph type="title"/>
          </p:nvPr>
        </p:nvSpPr>
        <p:spPr>
          <a:xfrm>
            <a:off x="9854024" y="878839"/>
            <a:ext cx="5219700" cy="1511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2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lvl1pPr indent="0" lvl="0"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1pPr>
            <a:lvl2pPr indent="0" lvl="1"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2pPr>
            <a:lvl3pPr indent="0" lvl="2"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3pPr>
            <a:lvl4pPr indent="0" lvl="3"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4pPr>
            <a:lvl5pPr indent="0" lvl="4"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5pPr>
            <a:lvl6pPr indent="0" lvl="5"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6pPr>
            <a:lvl7pPr indent="0" lvl="6"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7pPr>
            <a:lvl8pPr indent="0" lvl="7"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8pPr>
            <a:lvl9pPr indent="0" lvl="8" marL="38100" marR="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p:nvPr/>
        </p:nvSpPr>
        <p:spPr>
          <a:xfrm>
            <a:off x="0" y="3"/>
            <a:ext cx="18288000" cy="9258300"/>
          </a:xfrm>
          <a:custGeom>
            <a:rect b="b" l="l" r="r" t="t"/>
            <a:pathLst>
              <a:path extrusionOk="0" h="9258300" w="18288000">
                <a:moveTo>
                  <a:pt x="0" y="9258299"/>
                </a:moveTo>
                <a:lnTo>
                  <a:pt x="18287998" y="9258299"/>
                </a:lnTo>
                <a:lnTo>
                  <a:pt x="18287998" y="0"/>
                </a:lnTo>
                <a:lnTo>
                  <a:pt x="0" y="0"/>
                </a:lnTo>
                <a:lnTo>
                  <a:pt x="0" y="9258299"/>
                </a:lnTo>
                <a:close/>
              </a:path>
            </a:pathLst>
          </a:custGeom>
          <a:solidFill>
            <a:srgbClr val="CCD9B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1"/>
          <p:cNvSpPr/>
          <p:nvPr/>
        </p:nvSpPr>
        <p:spPr>
          <a:xfrm>
            <a:off x="0" y="9258303"/>
            <a:ext cx="18284190" cy="1028700"/>
          </a:xfrm>
          <a:custGeom>
            <a:rect b="b" l="l" r="r" t="t"/>
            <a:pathLst>
              <a:path extrusionOk="0" h="1028700" w="18284190">
                <a:moveTo>
                  <a:pt x="0" y="0"/>
                </a:moveTo>
                <a:lnTo>
                  <a:pt x="18283826" y="0"/>
                </a:lnTo>
                <a:lnTo>
                  <a:pt x="18283826" y="1028696"/>
                </a:lnTo>
                <a:lnTo>
                  <a:pt x="0" y="1028696"/>
                </a:lnTo>
                <a:lnTo>
                  <a:pt x="0" y="0"/>
                </a:lnTo>
                <a:close/>
              </a:path>
            </a:pathLst>
          </a:custGeom>
          <a:solidFill>
            <a:srgbClr val="4F7D1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1"/>
          <p:cNvSpPr txBox="1"/>
          <p:nvPr>
            <p:ph type="title"/>
          </p:nvPr>
        </p:nvSpPr>
        <p:spPr>
          <a:xfrm>
            <a:off x="9854024" y="878839"/>
            <a:ext cx="5219700" cy="1511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1"/>
          <p:cNvSpPr txBox="1"/>
          <p:nvPr>
            <p:ph idx="1" type="body"/>
          </p:nvPr>
        </p:nvSpPr>
        <p:spPr>
          <a:xfrm>
            <a:off x="680079" y="2924527"/>
            <a:ext cx="7710805" cy="4657093"/>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lvl1pPr indent="0" lvl="0" marL="38100" marR="0" rtl="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1pPr>
            <a:lvl2pPr indent="0" lvl="1" marL="38100" marR="0" rtl="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2pPr>
            <a:lvl3pPr indent="0" lvl="2" marL="38100" marR="0" rtl="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3pPr>
            <a:lvl4pPr indent="0" lvl="3" marL="38100" marR="0" rtl="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4pPr>
            <a:lvl5pPr indent="0" lvl="4" marL="38100" marR="0" rtl="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5pPr>
            <a:lvl6pPr indent="0" lvl="5" marL="38100" marR="0" rtl="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6pPr>
            <a:lvl7pPr indent="0" lvl="6" marL="38100" marR="0" rtl="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7pPr>
            <a:lvl8pPr indent="0" lvl="7" marL="38100" marR="0" rtl="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8pPr>
            <a:lvl9pPr indent="0" lvl="8" marL="38100" marR="0" rtl="0" algn="l">
              <a:lnSpc>
                <a:spcPct val="118125"/>
              </a:lnSpc>
              <a:spcBef>
                <a:spcPts val="0"/>
              </a:spcBef>
              <a:spcAft>
                <a:spcPts val="0"/>
              </a:spcAft>
              <a:buClr>
                <a:srgbClr val="000000"/>
              </a:buClr>
              <a:buSzPts val="2400"/>
              <a:buFont typeface="Arial"/>
              <a:buNone/>
              <a:defRPr b="1" i="0" sz="2400" u="none" cap="none" strike="noStrike">
                <a:solidFill>
                  <a:srgbClr val="FDFDFB"/>
                </a:solidFill>
                <a:latin typeface="Arial Narrow"/>
                <a:ea typeface="Arial Narrow"/>
                <a:cs typeface="Arial Narrow"/>
                <a:sym typeface="Arial Narrow"/>
              </a:defRPr>
            </a:lvl9pPr>
          </a:lstStyle>
          <a:p>
            <a:pPr indent="0" lvl="0" marL="3810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r4FO7CRl6kY"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WJaWHdRbnkQ"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
          <p:cNvSpPr txBox="1"/>
          <p:nvPr/>
        </p:nvSpPr>
        <p:spPr>
          <a:xfrm>
            <a:off x="14612635" y="9450482"/>
            <a:ext cx="2126615"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600"/>
              <a:buFont typeface="Arial"/>
              <a:buNone/>
            </a:pPr>
            <a:r>
              <a:rPr b="1" i="0" lang="en-US" sz="3600" u="none" cap="none" strike="noStrike">
                <a:solidFill>
                  <a:srgbClr val="FDFDFB"/>
                </a:solidFill>
                <a:latin typeface="Arial Narrow"/>
                <a:ea typeface="Arial Narrow"/>
                <a:cs typeface="Arial Narrow"/>
                <a:sym typeface="Arial Narrow"/>
              </a:rPr>
              <a:t>nfwm.org</a:t>
            </a:r>
            <a:endParaRPr b="0" i="0" sz="3600" u="none" cap="none" strike="noStrike">
              <a:solidFill>
                <a:srgbClr val="000000"/>
              </a:solidFill>
              <a:latin typeface="Arial Narrow"/>
              <a:ea typeface="Arial Narrow"/>
              <a:cs typeface="Arial Narrow"/>
              <a:sym typeface="Arial Narrow"/>
            </a:endParaRPr>
          </a:p>
        </p:txBody>
      </p:sp>
      <p:sp>
        <p:nvSpPr>
          <p:cNvPr id="49" name="Google Shape;49;p1"/>
          <p:cNvSpPr txBox="1"/>
          <p:nvPr/>
        </p:nvSpPr>
        <p:spPr>
          <a:xfrm>
            <a:off x="1671750" y="5033650"/>
            <a:ext cx="15067500" cy="2467800"/>
          </a:xfrm>
          <a:prstGeom prst="rect">
            <a:avLst/>
          </a:prstGeom>
          <a:noFill/>
          <a:ln>
            <a:noFill/>
          </a:ln>
        </p:spPr>
        <p:txBody>
          <a:bodyPr anchorCtr="0" anchor="t" bIns="0" lIns="0" spcFirstLastPara="1" rIns="0" wrap="square" tIns="12700">
            <a:spAutoFit/>
          </a:bodyPr>
          <a:lstStyle/>
          <a:p>
            <a:pPr indent="-156844" lvl="0" marL="1148080" marR="983614" rtl="0" algn="ctr">
              <a:lnSpc>
                <a:spcPct val="107300"/>
              </a:lnSpc>
              <a:spcBef>
                <a:spcPts val="0"/>
              </a:spcBef>
              <a:spcAft>
                <a:spcPts val="0"/>
              </a:spcAft>
              <a:buClr>
                <a:srgbClr val="000000"/>
              </a:buClr>
              <a:buSzPts val="5000"/>
              <a:buFont typeface="Arial"/>
              <a:buNone/>
            </a:pPr>
            <a:r>
              <a:rPr b="1" i="0" lang="en-US" sz="6400" u="none" cap="none" strike="noStrike">
                <a:solidFill>
                  <a:srgbClr val="000000"/>
                </a:solidFill>
                <a:latin typeface="Calibri"/>
                <a:ea typeface="Calibri"/>
                <a:cs typeface="Calibri"/>
                <a:sym typeface="Calibri"/>
              </a:rPr>
              <a:t>Farm Workers And Racism</a:t>
            </a:r>
            <a:endParaRPr b="1" i="0" sz="6400" u="none" cap="none" strike="noStrike">
              <a:solidFill>
                <a:srgbClr val="000000"/>
              </a:solidFill>
              <a:latin typeface="Calibri"/>
              <a:ea typeface="Calibri"/>
              <a:cs typeface="Calibri"/>
              <a:sym typeface="Calibri"/>
            </a:endParaRPr>
          </a:p>
          <a:p>
            <a:pPr indent="0" lvl="0" marL="12700" marR="5080" rtl="0" algn="ctr">
              <a:lnSpc>
                <a:spcPct val="107300"/>
              </a:lnSpc>
              <a:spcBef>
                <a:spcPts val="3219"/>
              </a:spcBef>
              <a:spcAft>
                <a:spcPts val="0"/>
              </a:spcAft>
              <a:buClr>
                <a:srgbClr val="000000"/>
              </a:buClr>
              <a:buSzPts val="5000"/>
              <a:buFont typeface="Arial"/>
              <a:buNone/>
            </a:pPr>
            <a:r>
              <a:rPr b="1" i="0" lang="en-US" sz="6400" u="none" cap="none" strike="noStrike">
                <a:solidFill>
                  <a:srgbClr val="000000"/>
                </a:solidFill>
                <a:latin typeface="Calibri"/>
                <a:ea typeface="Calibri"/>
                <a:cs typeface="Calibri"/>
                <a:sym typeface="Calibri"/>
              </a:rPr>
              <a:t>Campesinos y Racismo</a:t>
            </a:r>
            <a:endParaRPr b="1" i="0" sz="6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7"/>
          <p:cNvPicPr preferRelativeResize="0"/>
          <p:nvPr/>
        </p:nvPicPr>
        <p:blipFill rotWithShape="1">
          <a:blip r:embed="rId3">
            <a:alphaModFix/>
          </a:blip>
          <a:srcRect b="-1889" l="35030" r="8523" t="1889"/>
          <a:stretch/>
        </p:blipFill>
        <p:spPr>
          <a:xfrm>
            <a:off x="0" y="0"/>
            <a:ext cx="8030152" cy="9481659"/>
          </a:xfrm>
          <a:prstGeom prst="rect">
            <a:avLst/>
          </a:prstGeom>
          <a:noFill/>
          <a:ln>
            <a:noFill/>
          </a:ln>
        </p:spPr>
      </p:pic>
      <p:sp>
        <p:nvSpPr>
          <p:cNvPr id="116" name="Google Shape;116;p7"/>
          <p:cNvSpPr txBox="1"/>
          <p:nvPr>
            <p:ph type="title"/>
          </p:nvPr>
        </p:nvSpPr>
        <p:spPr>
          <a:xfrm>
            <a:off x="8553050" y="475175"/>
            <a:ext cx="9167100" cy="14091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Clr>
                <a:schemeClr val="dk1"/>
              </a:buClr>
              <a:buSzPts val="1400"/>
              <a:buFont typeface="Arial"/>
              <a:buNone/>
            </a:pPr>
            <a:r>
              <a:rPr b="1" lang="en-US"/>
              <a:t>Loss of BIPOC Farmers</a:t>
            </a:r>
            <a:endParaRPr b="1"/>
          </a:p>
          <a:p>
            <a:pPr indent="0" lvl="0" marL="12700" marR="5080" rtl="0" algn="l">
              <a:lnSpc>
                <a:spcPct val="116100"/>
              </a:lnSpc>
              <a:spcBef>
                <a:spcPts val="0"/>
              </a:spcBef>
              <a:spcAft>
                <a:spcPts val="0"/>
              </a:spcAft>
              <a:buClr>
                <a:schemeClr val="dk1"/>
              </a:buClr>
              <a:buSzPts val="1400"/>
              <a:buFont typeface="Arial"/>
              <a:buNone/>
            </a:pPr>
            <a:r>
              <a:rPr b="1" lang="en-US"/>
              <a:t>Pérdida de Agricultores BIPOC</a:t>
            </a:r>
            <a:endParaRPr b="1"/>
          </a:p>
        </p:txBody>
      </p:sp>
      <p:sp>
        <p:nvSpPr>
          <p:cNvPr id="117" name="Google Shape;117;p7"/>
          <p:cNvSpPr txBox="1"/>
          <p:nvPr>
            <p:ph idx="12" type="sldNum"/>
          </p:nvPr>
        </p:nvSpPr>
        <p:spPr>
          <a:xfrm>
            <a:off x="16805904" y="9543125"/>
            <a:ext cx="504600" cy="36930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118" name="Google Shape;118;p7"/>
          <p:cNvSpPr txBox="1"/>
          <p:nvPr/>
        </p:nvSpPr>
        <p:spPr>
          <a:xfrm>
            <a:off x="8409425" y="2348950"/>
            <a:ext cx="9167100" cy="6332100"/>
          </a:xfrm>
          <a:prstGeom prst="rect">
            <a:avLst/>
          </a:prstGeom>
          <a:noFill/>
          <a:ln>
            <a:noFill/>
          </a:ln>
        </p:spPr>
        <p:txBody>
          <a:bodyPr anchorCtr="0" anchor="t" bIns="0" lIns="0" spcFirstLastPara="1" rIns="0" wrap="square" tIns="12700">
            <a:spAutoFit/>
          </a:bodyPr>
          <a:lstStyle/>
          <a:p>
            <a:pPr indent="-400050" lvl="0" marL="457200" marR="0" rtl="0" algn="l">
              <a:lnSpc>
                <a:spcPct val="115000"/>
              </a:lnSpc>
              <a:spcBef>
                <a:spcPts val="0"/>
              </a:spcBef>
              <a:spcAft>
                <a:spcPts val="0"/>
              </a:spcAft>
              <a:buClr>
                <a:srgbClr val="000000"/>
              </a:buClr>
              <a:buSzPts val="2700"/>
              <a:buFont typeface="Calibri"/>
              <a:buChar char="●"/>
            </a:pPr>
            <a:r>
              <a:rPr b="0" i="0" lang="en-US" sz="2700" u="none" cap="none" strike="noStrike">
                <a:solidFill>
                  <a:srgbClr val="000000"/>
                </a:solidFill>
                <a:latin typeface="Calibri"/>
                <a:ea typeface="Calibri"/>
                <a:cs typeface="Calibri"/>
                <a:sym typeface="Calibri"/>
              </a:rPr>
              <a:t>In 1920, Black farmers made up 14% of all farmers.</a:t>
            </a:r>
            <a:endParaRPr b="0" i="0" sz="2700" u="none" cap="none" strike="noStrike">
              <a:solidFill>
                <a:srgbClr val="000000"/>
              </a:solidFill>
              <a:latin typeface="Calibri"/>
              <a:ea typeface="Calibri"/>
              <a:cs typeface="Calibri"/>
              <a:sym typeface="Calibri"/>
            </a:endParaRPr>
          </a:p>
          <a:p>
            <a:pPr indent="-400050" lvl="0" marL="457200" marR="0" rtl="0" algn="l">
              <a:lnSpc>
                <a:spcPct val="115000"/>
              </a:lnSpc>
              <a:spcBef>
                <a:spcPts val="0"/>
              </a:spcBef>
              <a:spcAft>
                <a:spcPts val="0"/>
              </a:spcAft>
              <a:buClr>
                <a:srgbClr val="000000"/>
              </a:buClr>
              <a:buSzPts val="2700"/>
              <a:buFont typeface="Calibri"/>
              <a:buChar char="●"/>
            </a:pPr>
            <a:r>
              <a:rPr b="0" i="0" lang="en-US" sz="2700" u="none" cap="none" strike="noStrike">
                <a:solidFill>
                  <a:schemeClr val="dk1"/>
                </a:solidFill>
                <a:latin typeface="Calibri"/>
                <a:ea typeface="Calibri"/>
                <a:cs typeface="Calibri"/>
                <a:sym typeface="Calibri"/>
              </a:rPr>
              <a:t>BIPOC farmers make up less than 5% of all U.S. farmers. </a:t>
            </a:r>
            <a:endParaRPr b="0" i="0" sz="2700" u="none" cap="none" strike="noStrike">
              <a:solidFill>
                <a:srgbClr val="000000"/>
              </a:solidFill>
              <a:latin typeface="Calibri"/>
              <a:ea typeface="Calibri"/>
              <a:cs typeface="Calibri"/>
              <a:sym typeface="Calibri"/>
            </a:endParaRPr>
          </a:p>
          <a:p>
            <a:pPr indent="-400050" lvl="0" marL="457200" marR="0" rtl="0" algn="l">
              <a:lnSpc>
                <a:spcPct val="115000"/>
              </a:lnSpc>
              <a:spcBef>
                <a:spcPts val="0"/>
              </a:spcBef>
              <a:spcAft>
                <a:spcPts val="0"/>
              </a:spcAft>
              <a:buClr>
                <a:srgbClr val="000000"/>
              </a:buClr>
              <a:buSzPts val="2700"/>
              <a:buFont typeface="Calibri"/>
              <a:buChar char="●"/>
            </a:pPr>
            <a:r>
              <a:rPr b="0" i="0" lang="en-US" sz="2700" u="none" cap="none" strike="noStrike">
                <a:solidFill>
                  <a:srgbClr val="000000"/>
                </a:solidFill>
                <a:latin typeface="Calibri"/>
                <a:ea typeface="Calibri"/>
                <a:cs typeface="Calibri"/>
                <a:sym typeface="Calibri"/>
              </a:rPr>
              <a:t>It is estimated that Black farmers lost around $326 billion worth of land within the 20th century. Much of this loss is due to discriminatory practices.</a:t>
            </a:r>
            <a:endParaRPr b="0" i="0" sz="27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a:p>
            <a:pPr indent="-393700" lvl="0" marL="457200" marR="0" rtl="0" algn="l">
              <a:lnSpc>
                <a:spcPct val="115000"/>
              </a:lnSpc>
              <a:spcBef>
                <a:spcPts val="1200"/>
              </a:spcBef>
              <a:spcAft>
                <a:spcPts val="0"/>
              </a:spcAft>
              <a:buClr>
                <a:srgbClr val="000000"/>
              </a:buClr>
              <a:buSzPts val="2600"/>
              <a:buFont typeface="Calibri"/>
              <a:buChar char="●"/>
            </a:pPr>
            <a:r>
              <a:rPr b="0" i="0" lang="en-US" sz="2600" u="none" cap="none" strike="noStrike">
                <a:solidFill>
                  <a:srgbClr val="000000"/>
                </a:solidFill>
                <a:latin typeface="Calibri"/>
                <a:ea typeface="Calibri"/>
                <a:cs typeface="Calibri"/>
                <a:sym typeface="Calibri"/>
              </a:rPr>
              <a:t>En 1920, los agricultores negros constituían el 14% de todos los agricultores. </a:t>
            </a:r>
            <a:endParaRPr b="0" i="0" sz="2600" u="none" cap="none" strike="noStrike">
              <a:solidFill>
                <a:srgbClr val="000000"/>
              </a:solidFill>
              <a:latin typeface="Calibri"/>
              <a:ea typeface="Calibri"/>
              <a:cs typeface="Calibri"/>
              <a:sym typeface="Calibri"/>
            </a:endParaRPr>
          </a:p>
          <a:p>
            <a:pPr indent="-393700" lvl="0" marL="457200" marR="0" rtl="0" algn="l">
              <a:lnSpc>
                <a:spcPct val="115000"/>
              </a:lnSpc>
              <a:spcBef>
                <a:spcPts val="0"/>
              </a:spcBef>
              <a:spcAft>
                <a:spcPts val="0"/>
              </a:spcAft>
              <a:buClr>
                <a:srgbClr val="000000"/>
              </a:buClr>
              <a:buSzPts val="2600"/>
              <a:buFont typeface="Calibri"/>
              <a:buChar char="●"/>
            </a:pPr>
            <a:r>
              <a:rPr b="0" i="0" lang="en-US" sz="2600" u="none" cap="none" strike="noStrike">
                <a:solidFill>
                  <a:schemeClr val="dk1"/>
                </a:solidFill>
                <a:latin typeface="Calibri"/>
                <a:ea typeface="Calibri"/>
                <a:cs typeface="Calibri"/>
                <a:sym typeface="Calibri"/>
              </a:rPr>
              <a:t>Los agricultores de BIPOC ahora representan menos del 5% de todos los agricultores en los EE. UU.</a:t>
            </a:r>
            <a:endParaRPr b="0" i="0" sz="2600" u="none" cap="none" strike="noStrike">
              <a:solidFill>
                <a:srgbClr val="000000"/>
              </a:solidFill>
              <a:latin typeface="Calibri"/>
              <a:ea typeface="Calibri"/>
              <a:cs typeface="Calibri"/>
              <a:sym typeface="Calibri"/>
            </a:endParaRPr>
          </a:p>
          <a:p>
            <a:pPr indent="-393700" lvl="0" marL="457200" marR="0" rtl="0" algn="l">
              <a:lnSpc>
                <a:spcPct val="115000"/>
              </a:lnSpc>
              <a:spcBef>
                <a:spcPts val="0"/>
              </a:spcBef>
              <a:spcAft>
                <a:spcPts val="0"/>
              </a:spcAft>
              <a:buClr>
                <a:srgbClr val="000000"/>
              </a:buClr>
              <a:buSzPts val="2600"/>
              <a:buFont typeface="Calibri"/>
              <a:buChar char="●"/>
            </a:pPr>
            <a:r>
              <a:rPr b="0" i="0" lang="en-US" sz="2600" u="none" cap="none" strike="noStrike">
                <a:solidFill>
                  <a:srgbClr val="000000"/>
                </a:solidFill>
                <a:latin typeface="Calibri"/>
                <a:ea typeface="Calibri"/>
                <a:cs typeface="Calibri"/>
                <a:sym typeface="Calibri"/>
              </a:rPr>
              <a:t>Se estima que los agricultores negros perdieron alrededor de $ 326 mil millones en tierras en el siglo XX. Gran parte de esta pérdida se debe a prácticas discriminatorias.</a:t>
            </a:r>
            <a:endParaRPr b="0" i="0" sz="37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8"/>
          <p:cNvPicPr preferRelativeResize="0"/>
          <p:nvPr/>
        </p:nvPicPr>
        <p:blipFill rotWithShape="1">
          <a:blip r:embed="rId3">
            <a:alphaModFix/>
          </a:blip>
          <a:srcRect b="0" l="21889" r="21895" t="0"/>
          <a:stretch/>
        </p:blipFill>
        <p:spPr>
          <a:xfrm>
            <a:off x="11204600" y="24875"/>
            <a:ext cx="7083402" cy="9247373"/>
          </a:xfrm>
          <a:prstGeom prst="rect">
            <a:avLst/>
          </a:prstGeom>
          <a:noFill/>
          <a:ln>
            <a:noFill/>
          </a:ln>
        </p:spPr>
      </p:pic>
      <p:sp>
        <p:nvSpPr>
          <p:cNvPr id="124" name="Google Shape;124;p8"/>
          <p:cNvSpPr txBox="1"/>
          <p:nvPr>
            <p:ph type="title"/>
          </p:nvPr>
        </p:nvSpPr>
        <p:spPr>
          <a:xfrm>
            <a:off x="680075" y="498025"/>
            <a:ext cx="9501300" cy="14091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Clr>
                <a:schemeClr val="dk1"/>
              </a:buClr>
              <a:buSzPts val="1400"/>
              <a:buFont typeface="Arial"/>
              <a:buNone/>
            </a:pPr>
            <a:r>
              <a:rPr b="1" lang="en-US"/>
              <a:t>Farm Workers Lead the Way</a:t>
            </a:r>
            <a:endParaRPr b="1"/>
          </a:p>
          <a:p>
            <a:pPr indent="0" lvl="0" marL="12700" marR="5080" rtl="0" algn="l">
              <a:lnSpc>
                <a:spcPct val="116100"/>
              </a:lnSpc>
              <a:spcBef>
                <a:spcPts val="0"/>
              </a:spcBef>
              <a:spcAft>
                <a:spcPts val="0"/>
              </a:spcAft>
              <a:buClr>
                <a:schemeClr val="dk1"/>
              </a:buClr>
              <a:buSzPts val="1400"/>
              <a:buFont typeface="Arial"/>
              <a:buNone/>
            </a:pPr>
            <a:r>
              <a:rPr b="1" lang="en-US"/>
              <a:t>Los Campesinos Lideran el Camino</a:t>
            </a:r>
            <a:endParaRPr/>
          </a:p>
        </p:txBody>
      </p:sp>
      <p:sp>
        <p:nvSpPr>
          <p:cNvPr id="125" name="Google Shape;125;p8"/>
          <p:cNvSpPr txBox="1"/>
          <p:nvPr>
            <p:ph idx="12" type="sldNum"/>
          </p:nvPr>
        </p:nvSpPr>
        <p:spPr>
          <a:xfrm>
            <a:off x="16805904" y="9543125"/>
            <a:ext cx="504600" cy="36930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126" name="Google Shape;126;p8"/>
          <p:cNvSpPr txBox="1"/>
          <p:nvPr/>
        </p:nvSpPr>
        <p:spPr>
          <a:xfrm>
            <a:off x="680075" y="2261775"/>
            <a:ext cx="10057800" cy="6675900"/>
          </a:xfrm>
          <a:prstGeom prst="rect">
            <a:avLst/>
          </a:prstGeom>
          <a:noFill/>
          <a:ln>
            <a:noFill/>
          </a:ln>
        </p:spPr>
        <p:txBody>
          <a:bodyPr anchorCtr="0" anchor="t" bIns="91425" lIns="91425" spcFirstLastPara="1" rIns="91425" wrap="square" tIns="91425">
            <a:spAutoFit/>
          </a:bodyPr>
          <a:lstStyle/>
          <a:p>
            <a:pPr indent="-393700" lvl="0" marL="457200" marR="379730" rtl="0" algn="l">
              <a:lnSpc>
                <a:spcPct val="114599"/>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Farm workers around the country are organizing and leading campaigns to change their inhumane working and living conditions.</a:t>
            </a:r>
            <a:endParaRPr b="0" i="0" sz="2600" u="none" cap="none" strike="noStrike">
              <a:solidFill>
                <a:schemeClr val="dk1"/>
              </a:solidFill>
              <a:latin typeface="Calibri"/>
              <a:ea typeface="Calibri"/>
              <a:cs typeface="Calibri"/>
              <a:sym typeface="Calibri"/>
            </a:endParaRPr>
          </a:p>
          <a:p>
            <a:pPr indent="-393700" lvl="0" marL="457200" marR="379730" rtl="0" algn="l">
              <a:lnSpc>
                <a:spcPct val="114599"/>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Farm worker campaigns include creating consumer pressure on companies, boycotting, calling on elected politicians, and/or supporting certification programs. Campaigns may be local, regional, national and even global.</a:t>
            </a:r>
            <a:endParaRPr b="0" i="0" sz="2600" u="none" cap="none" strike="noStrike">
              <a:solidFill>
                <a:schemeClr val="dk1"/>
              </a:solidFill>
              <a:latin typeface="Calibri"/>
              <a:ea typeface="Calibri"/>
              <a:cs typeface="Calibri"/>
              <a:sym typeface="Calibri"/>
            </a:endParaRPr>
          </a:p>
          <a:p>
            <a:pPr indent="0" lvl="0" marL="457200" marR="379730" rtl="0" algn="l">
              <a:lnSpc>
                <a:spcPct val="114599"/>
              </a:lnSpc>
              <a:spcBef>
                <a:spcPts val="0"/>
              </a:spcBef>
              <a:spcAft>
                <a:spcPts val="0"/>
              </a:spcAft>
              <a:buClr>
                <a:srgbClr val="000000"/>
              </a:buClr>
              <a:buSzPts val="2200"/>
              <a:buFont typeface="Arial"/>
              <a:buNone/>
            </a:pPr>
            <a:r>
              <a:t/>
            </a:r>
            <a:endParaRPr b="0" i="0" sz="2000" u="none" cap="none" strike="noStrike">
              <a:solidFill>
                <a:schemeClr val="dk1"/>
              </a:solidFill>
              <a:latin typeface="Calibri"/>
              <a:ea typeface="Calibri"/>
              <a:cs typeface="Calibri"/>
              <a:sym typeface="Calibri"/>
            </a:endParaRPr>
          </a:p>
          <a:p>
            <a:pPr indent="-393700" lvl="0" marL="457200" marR="5080" rtl="0" algn="l">
              <a:lnSpc>
                <a:spcPct val="114599"/>
              </a:lnSpc>
              <a:spcBef>
                <a:spcPts val="183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Los campesinos de todo el país se están organizando y liderando campañas para cambiar sus condiciones inhumanas de trabajo y de vida.</a:t>
            </a:r>
            <a:endParaRPr b="0" i="0" sz="2600" u="none" cap="none" strike="noStrike">
              <a:solidFill>
                <a:schemeClr val="dk1"/>
              </a:solidFill>
              <a:latin typeface="Calibri"/>
              <a:ea typeface="Calibri"/>
              <a:cs typeface="Calibri"/>
              <a:sym typeface="Calibri"/>
            </a:endParaRPr>
          </a:p>
          <a:p>
            <a:pPr indent="-393700" lvl="0" marL="457200" marR="5080" rtl="0" algn="l">
              <a:lnSpc>
                <a:spcPct val="114599"/>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Las campañas de los campesinos incluyen crear presión de los consumidores sobre las empresas, boicotear, llamar a los políticos electos y/o apoyar los programas de certificación. Las campañas pueden ser locales, regionales, nacionales e incluso globales.</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9"/>
          <p:cNvPicPr preferRelativeResize="0"/>
          <p:nvPr/>
        </p:nvPicPr>
        <p:blipFill rotWithShape="1">
          <a:blip r:embed="rId3">
            <a:alphaModFix/>
          </a:blip>
          <a:srcRect b="0" l="17088" r="17082" t="0"/>
          <a:stretch/>
        </p:blipFill>
        <p:spPr>
          <a:xfrm>
            <a:off x="0" y="0"/>
            <a:ext cx="9143997" cy="9258300"/>
          </a:xfrm>
          <a:prstGeom prst="rect">
            <a:avLst/>
          </a:prstGeom>
          <a:noFill/>
          <a:ln>
            <a:noFill/>
          </a:ln>
        </p:spPr>
      </p:pic>
      <p:sp>
        <p:nvSpPr>
          <p:cNvPr id="132" name="Google Shape;132;p9"/>
          <p:cNvSpPr txBox="1"/>
          <p:nvPr>
            <p:ph type="title"/>
          </p:nvPr>
        </p:nvSpPr>
        <p:spPr>
          <a:xfrm>
            <a:off x="9854025" y="878850"/>
            <a:ext cx="7710900" cy="6588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Clr>
                <a:schemeClr val="dk1"/>
              </a:buClr>
              <a:buSzPts val="1400"/>
              <a:buFont typeface="Arial"/>
              <a:buNone/>
            </a:pPr>
            <a:r>
              <a:rPr b="1" lang="en-US"/>
              <a:t>Take Action – Toma Acción</a:t>
            </a:r>
            <a:endParaRPr/>
          </a:p>
        </p:txBody>
      </p:sp>
      <p:sp>
        <p:nvSpPr>
          <p:cNvPr id="133" name="Google Shape;133;p9"/>
          <p:cNvSpPr txBox="1"/>
          <p:nvPr>
            <p:ph idx="12" type="sldNum"/>
          </p:nvPr>
        </p:nvSpPr>
        <p:spPr>
          <a:xfrm>
            <a:off x="17036199" y="9543125"/>
            <a:ext cx="528600" cy="36930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134" name="Google Shape;134;p9"/>
          <p:cNvSpPr txBox="1"/>
          <p:nvPr/>
        </p:nvSpPr>
        <p:spPr>
          <a:xfrm>
            <a:off x="9854025" y="1869700"/>
            <a:ext cx="7849500" cy="7074300"/>
          </a:xfrm>
          <a:prstGeom prst="rect">
            <a:avLst/>
          </a:prstGeom>
          <a:noFill/>
          <a:ln>
            <a:noFill/>
          </a:ln>
        </p:spPr>
        <p:txBody>
          <a:bodyPr anchorCtr="0" anchor="t" bIns="0" lIns="0" spcFirstLastPara="1" rIns="0" wrap="square" tIns="12700">
            <a:spAutoFit/>
          </a:bodyPr>
          <a:lstStyle/>
          <a:p>
            <a:pPr indent="0" lvl="0" marL="12700" marR="379730" rtl="0" algn="l">
              <a:lnSpc>
                <a:spcPct val="114599"/>
              </a:lnSpc>
              <a:spcBef>
                <a:spcPts val="0"/>
              </a:spcBef>
              <a:spcAft>
                <a:spcPts val="0"/>
              </a:spcAft>
              <a:buClr>
                <a:schemeClr val="dk1"/>
              </a:buClr>
              <a:buSzPts val="3600"/>
              <a:buFont typeface="Arial"/>
              <a:buNone/>
            </a:pPr>
            <a:r>
              <a:rPr b="0" i="0" lang="en-US" sz="3000" u="sng" cap="none" strike="noStrike">
                <a:solidFill>
                  <a:schemeClr val="dk1"/>
                </a:solidFill>
                <a:latin typeface="Calibri"/>
                <a:ea typeface="Calibri"/>
                <a:cs typeface="Calibri"/>
                <a:sym typeface="Calibri"/>
              </a:rPr>
              <a:t>Federal Legislation: </a:t>
            </a:r>
            <a:endParaRPr b="0" i="0" sz="3000" u="sng" cap="none" strike="noStrike">
              <a:solidFill>
                <a:schemeClr val="dk1"/>
              </a:solidFill>
              <a:latin typeface="Calibri"/>
              <a:ea typeface="Calibri"/>
              <a:cs typeface="Calibri"/>
              <a:sym typeface="Calibri"/>
            </a:endParaRPr>
          </a:p>
          <a:p>
            <a:pPr indent="-419100" lvl="0" marL="457200" marR="379730" rtl="0" algn="l">
              <a:lnSpc>
                <a:spcPct val="114599"/>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Ban Organophosphates</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Fairness for Farm Workers</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Asuncion Valdivia Heat Illness Act</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Justice for Black Farmers Act</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Increasing Land Access, Security, and Opportunities Act</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Arial"/>
              <a:buNone/>
            </a:pPr>
            <a:r>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Arial"/>
              <a:buNone/>
            </a:pPr>
            <a:r>
              <a:rPr b="0" i="0" lang="en-US" sz="3000" u="sng" cap="none" strike="noStrike">
                <a:solidFill>
                  <a:schemeClr val="dk1"/>
                </a:solidFill>
                <a:latin typeface="Calibri"/>
                <a:ea typeface="Calibri"/>
                <a:cs typeface="Calibri"/>
                <a:sym typeface="Calibri"/>
              </a:rPr>
              <a:t>Legislación Federal:</a:t>
            </a:r>
            <a:endParaRPr b="0" i="0" sz="3000" u="sng"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Prohibición de organofosforados</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Equidad para los trabajadores agrícolas</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Asuncion Valdivia </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Justicia para los Agricultores Negros</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Aumento del Acceso a la Tierra, la Seguridad y las Oportunidades</a:t>
            </a:r>
            <a:endParaRPr b="0" i="0" sz="30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50f21cf204_0_8"/>
          <p:cNvSpPr txBox="1"/>
          <p:nvPr>
            <p:ph type="title"/>
          </p:nvPr>
        </p:nvSpPr>
        <p:spPr>
          <a:xfrm>
            <a:off x="571850" y="790925"/>
            <a:ext cx="7710900" cy="6588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Clr>
                <a:schemeClr val="dk1"/>
              </a:buClr>
              <a:buSzPts val="1400"/>
              <a:buFont typeface="Arial"/>
              <a:buNone/>
            </a:pPr>
            <a:r>
              <a:rPr b="1" lang="en-US"/>
              <a:t>Take Action – Toma Acción</a:t>
            </a:r>
            <a:endParaRPr/>
          </a:p>
        </p:txBody>
      </p:sp>
      <p:sp>
        <p:nvSpPr>
          <p:cNvPr id="140" name="Google Shape;140;g250f21cf204_0_8"/>
          <p:cNvSpPr txBox="1"/>
          <p:nvPr>
            <p:ph idx="12" type="sldNum"/>
          </p:nvPr>
        </p:nvSpPr>
        <p:spPr>
          <a:xfrm>
            <a:off x="17036199" y="9543125"/>
            <a:ext cx="528600" cy="36930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141" name="Google Shape;141;g250f21cf204_0_8"/>
          <p:cNvSpPr txBox="1"/>
          <p:nvPr/>
        </p:nvSpPr>
        <p:spPr>
          <a:xfrm>
            <a:off x="571849" y="2030821"/>
            <a:ext cx="7710900" cy="64161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3600"/>
              <a:buFont typeface="Arial"/>
              <a:buNone/>
            </a:pPr>
            <a:r>
              <a:rPr b="0" i="0" lang="en-US" sz="3200" u="sng" cap="none" strike="noStrike">
                <a:solidFill>
                  <a:schemeClr val="dk1"/>
                </a:solidFill>
                <a:latin typeface="Calibri"/>
                <a:ea typeface="Calibri"/>
                <a:cs typeface="Calibri"/>
                <a:sym typeface="Calibri"/>
              </a:rPr>
              <a:t>Other</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Support Farm Worker Campaigns</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Boycott Wendy’s</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Use NFWM’s resources to educate your community about issues affecting farm workers</a:t>
            </a:r>
            <a:endParaRPr b="0" i="0" sz="3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Arial"/>
              <a:buNone/>
            </a:pPr>
            <a:r>
              <a:t/>
            </a:r>
            <a:endParaRPr b="0" i="0" sz="3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0" i="0" lang="en-US" sz="3200" u="sng" cap="none" strike="noStrike">
                <a:solidFill>
                  <a:schemeClr val="dk1"/>
                </a:solidFill>
                <a:latin typeface="Calibri"/>
                <a:ea typeface="Calibri"/>
                <a:cs typeface="Calibri"/>
                <a:sym typeface="Calibri"/>
              </a:rPr>
              <a:t>Otra</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Apoye las campañas de campesinos</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Boicot a Wendy's</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Utilice los recursos de NFWM para educar a su comunidad sobre los problemas que afectan a los campesinos</a:t>
            </a:r>
            <a:endParaRPr b="0" i="0" sz="3200" u="none" cap="none" strike="noStrike">
              <a:solidFill>
                <a:srgbClr val="000000"/>
              </a:solidFill>
              <a:latin typeface="Century Gothic"/>
              <a:ea typeface="Century Gothic"/>
              <a:cs typeface="Century Gothic"/>
              <a:sym typeface="Century Gothic"/>
            </a:endParaRPr>
          </a:p>
        </p:txBody>
      </p:sp>
      <p:pic>
        <p:nvPicPr>
          <p:cNvPr id="142" name="Google Shape;142;g250f21cf204_0_8"/>
          <p:cNvPicPr preferRelativeResize="0"/>
          <p:nvPr/>
        </p:nvPicPr>
        <p:blipFill rotWithShape="1">
          <a:blip r:embed="rId3">
            <a:alphaModFix/>
          </a:blip>
          <a:srcRect b="0" l="21614" r="21609" t="0"/>
          <a:stretch/>
        </p:blipFill>
        <p:spPr>
          <a:xfrm>
            <a:off x="9144000" y="0"/>
            <a:ext cx="9144003" cy="9255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pSp>
        <p:nvGrpSpPr>
          <p:cNvPr id="147" name="Google Shape;147;p10"/>
          <p:cNvGrpSpPr/>
          <p:nvPr/>
        </p:nvGrpSpPr>
        <p:grpSpPr>
          <a:xfrm>
            <a:off x="7012738" y="5486693"/>
            <a:ext cx="828675" cy="828739"/>
            <a:chOff x="6737888" y="5500755"/>
            <a:chExt cx="828675" cy="828739"/>
          </a:xfrm>
        </p:grpSpPr>
        <p:sp>
          <p:nvSpPr>
            <p:cNvPr id="148" name="Google Shape;148;p10"/>
            <p:cNvSpPr/>
            <p:nvPr/>
          </p:nvSpPr>
          <p:spPr>
            <a:xfrm>
              <a:off x="6737888" y="5500755"/>
              <a:ext cx="828675" cy="828675"/>
            </a:xfrm>
            <a:custGeom>
              <a:rect b="b" l="l" r="r" t="t"/>
              <a:pathLst>
                <a:path extrusionOk="0" h="828675" w="828675">
                  <a:moveTo>
                    <a:pt x="782936" y="828674"/>
                  </a:moveTo>
                  <a:lnTo>
                    <a:pt x="45736" y="828674"/>
                  </a:lnTo>
                  <a:lnTo>
                    <a:pt x="27930" y="825080"/>
                  </a:lnTo>
                  <a:lnTo>
                    <a:pt x="13392" y="815278"/>
                  </a:lnTo>
                  <a:lnTo>
                    <a:pt x="3593" y="800739"/>
                  </a:lnTo>
                  <a:lnTo>
                    <a:pt x="0" y="782936"/>
                  </a:lnTo>
                  <a:lnTo>
                    <a:pt x="0" y="45736"/>
                  </a:lnTo>
                  <a:lnTo>
                    <a:pt x="3593" y="27931"/>
                  </a:lnTo>
                  <a:lnTo>
                    <a:pt x="13392" y="13394"/>
                  </a:lnTo>
                  <a:lnTo>
                    <a:pt x="27930" y="3593"/>
                  </a:lnTo>
                  <a:lnTo>
                    <a:pt x="45736" y="0"/>
                  </a:lnTo>
                  <a:lnTo>
                    <a:pt x="782936" y="0"/>
                  </a:lnTo>
                  <a:lnTo>
                    <a:pt x="800737" y="3593"/>
                  </a:lnTo>
                  <a:lnTo>
                    <a:pt x="815274" y="13394"/>
                  </a:lnTo>
                  <a:lnTo>
                    <a:pt x="825075" y="27931"/>
                  </a:lnTo>
                  <a:lnTo>
                    <a:pt x="828669" y="45736"/>
                  </a:lnTo>
                  <a:lnTo>
                    <a:pt x="828669" y="782936"/>
                  </a:lnTo>
                  <a:lnTo>
                    <a:pt x="825075" y="800740"/>
                  </a:lnTo>
                  <a:lnTo>
                    <a:pt x="815273" y="815278"/>
                  </a:lnTo>
                  <a:lnTo>
                    <a:pt x="800736" y="825080"/>
                  </a:lnTo>
                  <a:lnTo>
                    <a:pt x="782936" y="828674"/>
                  </a:lnTo>
                  <a:close/>
                </a:path>
              </a:pathLst>
            </a:custGeom>
            <a:solidFill>
              <a:srgbClr val="3C599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0"/>
            <p:cNvSpPr/>
            <p:nvPr/>
          </p:nvSpPr>
          <p:spPr>
            <a:xfrm>
              <a:off x="7072516" y="5625914"/>
              <a:ext cx="365760" cy="703580"/>
            </a:xfrm>
            <a:custGeom>
              <a:rect b="b" l="l" r="r" t="t"/>
              <a:pathLst>
                <a:path extrusionOk="0" h="703579" w="365759">
                  <a:moveTo>
                    <a:pt x="237140" y="703514"/>
                  </a:moveTo>
                  <a:lnTo>
                    <a:pt x="107990" y="703514"/>
                  </a:lnTo>
                  <a:lnTo>
                    <a:pt x="107990" y="382608"/>
                  </a:lnTo>
                  <a:lnTo>
                    <a:pt x="0" y="382608"/>
                  </a:lnTo>
                  <a:lnTo>
                    <a:pt x="0" y="257544"/>
                  </a:lnTo>
                  <a:lnTo>
                    <a:pt x="107992" y="257544"/>
                  </a:lnTo>
                  <a:lnTo>
                    <a:pt x="107992" y="165315"/>
                  </a:lnTo>
                  <a:lnTo>
                    <a:pt x="113276" y="115905"/>
                  </a:lnTo>
                  <a:lnTo>
                    <a:pt x="128476" y="74885"/>
                  </a:lnTo>
                  <a:lnTo>
                    <a:pt x="152611" y="42519"/>
                  </a:lnTo>
                  <a:lnTo>
                    <a:pt x="184704" y="19074"/>
                  </a:lnTo>
                  <a:lnTo>
                    <a:pt x="223775" y="4812"/>
                  </a:lnTo>
                  <a:lnTo>
                    <a:pt x="268844" y="0"/>
                  </a:lnTo>
                  <a:lnTo>
                    <a:pt x="301606" y="555"/>
                  </a:lnTo>
                  <a:lnTo>
                    <a:pt x="329949" y="1893"/>
                  </a:lnTo>
                  <a:lnTo>
                    <a:pt x="351865" y="3515"/>
                  </a:lnTo>
                  <a:lnTo>
                    <a:pt x="365345" y="4928"/>
                  </a:lnTo>
                  <a:lnTo>
                    <a:pt x="365345" y="116783"/>
                  </a:lnTo>
                  <a:lnTo>
                    <a:pt x="299119" y="116813"/>
                  </a:lnTo>
                  <a:lnTo>
                    <a:pt x="267529" y="121234"/>
                  </a:lnTo>
                  <a:lnTo>
                    <a:pt x="248657" y="133677"/>
                  </a:lnTo>
                  <a:lnTo>
                    <a:pt x="239522" y="152909"/>
                  </a:lnTo>
                  <a:lnTo>
                    <a:pt x="237140" y="177698"/>
                  </a:lnTo>
                  <a:lnTo>
                    <a:pt x="237140" y="257546"/>
                  </a:lnTo>
                  <a:lnTo>
                    <a:pt x="360983" y="257546"/>
                  </a:lnTo>
                  <a:lnTo>
                    <a:pt x="344854" y="382610"/>
                  </a:lnTo>
                  <a:lnTo>
                    <a:pt x="237140" y="382610"/>
                  </a:lnTo>
                  <a:lnTo>
                    <a:pt x="237140" y="703514"/>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0" name="Google Shape;150;p10"/>
          <p:cNvPicPr preferRelativeResize="0"/>
          <p:nvPr/>
        </p:nvPicPr>
        <p:blipFill rotWithShape="1">
          <a:blip r:embed="rId3">
            <a:alphaModFix/>
          </a:blip>
          <a:srcRect b="0" l="0" r="0" t="0"/>
          <a:stretch/>
        </p:blipFill>
        <p:spPr>
          <a:xfrm>
            <a:off x="8036126" y="5515355"/>
            <a:ext cx="828675" cy="828675"/>
          </a:xfrm>
          <a:prstGeom prst="rect">
            <a:avLst/>
          </a:prstGeom>
          <a:noFill/>
          <a:ln>
            <a:noFill/>
          </a:ln>
        </p:spPr>
      </p:pic>
      <p:pic>
        <p:nvPicPr>
          <p:cNvPr id="151" name="Google Shape;151;p10"/>
          <p:cNvPicPr preferRelativeResize="0"/>
          <p:nvPr/>
        </p:nvPicPr>
        <p:blipFill rotWithShape="1">
          <a:blip r:embed="rId4">
            <a:alphaModFix/>
          </a:blip>
          <a:srcRect b="0" l="0" r="0" t="0"/>
          <a:stretch/>
        </p:blipFill>
        <p:spPr>
          <a:xfrm>
            <a:off x="9059502" y="5515331"/>
            <a:ext cx="771470" cy="771470"/>
          </a:xfrm>
          <a:prstGeom prst="rect">
            <a:avLst/>
          </a:prstGeom>
          <a:noFill/>
          <a:ln>
            <a:noFill/>
          </a:ln>
        </p:spPr>
      </p:pic>
      <p:grpSp>
        <p:nvGrpSpPr>
          <p:cNvPr id="152" name="Google Shape;152;p10"/>
          <p:cNvGrpSpPr/>
          <p:nvPr/>
        </p:nvGrpSpPr>
        <p:grpSpPr>
          <a:xfrm>
            <a:off x="10025678" y="5515296"/>
            <a:ext cx="771525" cy="771525"/>
            <a:chOff x="10312703" y="5557021"/>
            <a:chExt cx="771525" cy="771525"/>
          </a:xfrm>
        </p:grpSpPr>
        <p:sp>
          <p:nvSpPr>
            <p:cNvPr id="153" name="Google Shape;153;p10"/>
            <p:cNvSpPr/>
            <p:nvPr/>
          </p:nvSpPr>
          <p:spPr>
            <a:xfrm>
              <a:off x="10312703" y="5557021"/>
              <a:ext cx="771525" cy="771525"/>
            </a:xfrm>
            <a:custGeom>
              <a:rect b="b" l="l" r="r" t="t"/>
              <a:pathLst>
                <a:path extrusionOk="0" h="771525" w="771525">
                  <a:moveTo>
                    <a:pt x="654273" y="771525"/>
                  </a:moveTo>
                  <a:lnTo>
                    <a:pt x="117251" y="771525"/>
                  </a:lnTo>
                  <a:lnTo>
                    <a:pt x="71651" y="762297"/>
                  </a:lnTo>
                  <a:lnTo>
                    <a:pt x="34377" y="737147"/>
                  </a:lnTo>
                  <a:lnTo>
                    <a:pt x="9227" y="699873"/>
                  </a:lnTo>
                  <a:lnTo>
                    <a:pt x="0" y="654273"/>
                  </a:lnTo>
                  <a:lnTo>
                    <a:pt x="0" y="117251"/>
                  </a:lnTo>
                  <a:lnTo>
                    <a:pt x="9227" y="71651"/>
                  </a:lnTo>
                  <a:lnTo>
                    <a:pt x="34377" y="34377"/>
                  </a:lnTo>
                  <a:lnTo>
                    <a:pt x="71651" y="9227"/>
                  </a:lnTo>
                  <a:lnTo>
                    <a:pt x="117251" y="0"/>
                  </a:lnTo>
                  <a:lnTo>
                    <a:pt x="654273" y="0"/>
                  </a:lnTo>
                  <a:lnTo>
                    <a:pt x="699873" y="9227"/>
                  </a:lnTo>
                  <a:lnTo>
                    <a:pt x="737147" y="34377"/>
                  </a:lnTo>
                  <a:lnTo>
                    <a:pt x="762297" y="71651"/>
                  </a:lnTo>
                  <a:lnTo>
                    <a:pt x="771525" y="117251"/>
                  </a:lnTo>
                  <a:lnTo>
                    <a:pt x="771524" y="654273"/>
                  </a:lnTo>
                  <a:lnTo>
                    <a:pt x="762297" y="699873"/>
                  </a:lnTo>
                  <a:lnTo>
                    <a:pt x="737147" y="737147"/>
                  </a:lnTo>
                  <a:lnTo>
                    <a:pt x="699873" y="762297"/>
                  </a:lnTo>
                  <a:lnTo>
                    <a:pt x="654273" y="771525"/>
                  </a:lnTo>
                  <a:close/>
                </a:path>
              </a:pathLst>
            </a:custGeom>
            <a:solidFill>
              <a:srgbClr val="E42D2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0"/>
            <p:cNvSpPr/>
            <p:nvPr/>
          </p:nvSpPr>
          <p:spPr>
            <a:xfrm>
              <a:off x="10425125" y="5758388"/>
              <a:ext cx="547370" cy="381000"/>
            </a:xfrm>
            <a:custGeom>
              <a:rect b="b" l="l" r="r" t="t"/>
              <a:pathLst>
                <a:path extrusionOk="0" h="381000" w="547370">
                  <a:moveTo>
                    <a:pt x="273407" y="380865"/>
                  </a:moveTo>
                  <a:lnTo>
                    <a:pt x="222101" y="380748"/>
                  </a:lnTo>
                  <a:lnTo>
                    <a:pt x="170846" y="379926"/>
                  </a:lnTo>
                  <a:lnTo>
                    <a:pt x="119691" y="377696"/>
                  </a:lnTo>
                  <a:lnTo>
                    <a:pt x="68687" y="373353"/>
                  </a:lnTo>
                  <a:lnTo>
                    <a:pt x="30905" y="356231"/>
                  </a:lnTo>
                  <a:lnTo>
                    <a:pt x="9525" y="319691"/>
                  </a:lnTo>
                  <a:lnTo>
                    <a:pt x="1190" y="255598"/>
                  </a:lnTo>
                  <a:lnTo>
                    <a:pt x="0" y="190500"/>
                  </a:lnTo>
                  <a:lnTo>
                    <a:pt x="167" y="158126"/>
                  </a:lnTo>
                  <a:lnTo>
                    <a:pt x="4074" y="92927"/>
                  </a:lnTo>
                  <a:lnTo>
                    <a:pt x="17561" y="41095"/>
                  </a:lnTo>
                  <a:lnTo>
                    <a:pt x="48274" y="13296"/>
                  </a:lnTo>
                  <a:lnTo>
                    <a:pt x="119710" y="3226"/>
                  </a:lnTo>
                  <a:lnTo>
                    <a:pt x="170896" y="955"/>
                  </a:lnTo>
                  <a:lnTo>
                    <a:pt x="222158" y="119"/>
                  </a:lnTo>
                  <a:lnTo>
                    <a:pt x="273407" y="0"/>
                  </a:lnTo>
                  <a:lnTo>
                    <a:pt x="324657" y="119"/>
                  </a:lnTo>
                  <a:lnTo>
                    <a:pt x="375918" y="955"/>
                  </a:lnTo>
                  <a:lnTo>
                    <a:pt x="427105" y="3226"/>
                  </a:lnTo>
                  <a:lnTo>
                    <a:pt x="478128" y="7646"/>
                  </a:lnTo>
                  <a:lnTo>
                    <a:pt x="515909" y="24768"/>
                  </a:lnTo>
                  <a:lnTo>
                    <a:pt x="537290" y="61308"/>
                  </a:lnTo>
                  <a:lnTo>
                    <a:pt x="545624" y="125401"/>
                  </a:lnTo>
                  <a:lnTo>
                    <a:pt x="546815" y="190499"/>
                  </a:lnTo>
                  <a:lnTo>
                    <a:pt x="546666" y="222873"/>
                  </a:lnTo>
                  <a:lnTo>
                    <a:pt x="542797" y="288072"/>
                  </a:lnTo>
                  <a:lnTo>
                    <a:pt x="529253" y="339904"/>
                  </a:lnTo>
                  <a:lnTo>
                    <a:pt x="498540" y="367703"/>
                  </a:lnTo>
                  <a:lnTo>
                    <a:pt x="427161" y="377715"/>
                  </a:lnTo>
                  <a:lnTo>
                    <a:pt x="375969" y="379977"/>
                  </a:lnTo>
                  <a:lnTo>
                    <a:pt x="324675" y="380805"/>
                  </a:lnTo>
                  <a:lnTo>
                    <a:pt x="273407" y="38086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0"/>
            <p:cNvSpPr/>
            <p:nvPr/>
          </p:nvSpPr>
          <p:spPr>
            <a:xfrm>
              <a:off x="10640980" y="5847198"/>
              <a:ext cx="158750" cy="204470"/>
            </a:xfrm>
            <a:custGeom>
              <a:rect b="b" l="l" r="r" t="t"/>
              <a:pathLst>
                <a:path extrusionOk="0" h="204470" w="158750">
                  <a:moveTo>
                    <a:pt x="0" y="204317"/>
                  </a:moveTo>
                  <a:lnTo>
                    <a:pt x="0" y="0"/>
                  </a:lnTo>
                  <a:lnTo>
                    <a:pt x="158705" y="102091"/>
                  </a:lnTo>
                  <a:lnTo>
                    <a:pt x="0" y="204317"/>
                  </a:lnTo>
                  <a:close/>
                </a:path>
              </a:pathLst>
            </a:custGeom>
            <a:solidFill>
              <a:srgbClr val="E42D2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 name="Google Shape;156;p10"/>
          <p:cNvSpPr txBox="1"/>
          <p:nvPr>
            <p:ph type="title"/>
          </p:nvPr>
        </p:nvSpPr>
        <p:spPr>
          <a:xfrm>
            <a:off x="2852406" y="752808"/>
            <a:ext cx="12583200" cy="10902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b="1" lang="en-US" sz="7000"/>
              <a:t>THANK YOU! – ¡GRACIAS!</a:t>
            </a:r>
            <a:endParaRPr b="1" sz="7000"/>
          </a:p>
        </p:txBody>
      </p:sp>
      <p:sp>
        <p:nvSpPr>
          <p:cNvPr id="157" name="Google Shape;157;p10"/>
          <p:cNvSpPr txBox="1"/>
          <p:nvPr/>
        </p:nvSpPr>
        <p:spPr>
          <a:xfrm>
            <a:off x="14612635" y="9447943"/>
            <a:ext cx="2126615"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600"/>
              <a:buFont typeface="Arial"/>
              <a:buNone/>
            </a:pPr>
            <a:r>
              <a:rPr b="1" i="0" lang="en-US" sz="3600" u="none" cap="none" strike="noStrike">
                <a:solidFill>
                  <a:srgbClr val="FDFDFB"/>
                </a:solidFill>
                <a:latin typeface="Arial Narrow"/>
                <a:ea typeface="Arial Narrow"/>
                <a:cs typeface="Arial Narrow"/>
                <a:sym typeface="Arial Narrow"/>
              </a:rPr>
              <a:t>nfwm.org</a:t>
            </a:r>
            <a:endParaRPr b="0" i="0" sz="3600" u="none" cap="none" strike="noStrike">
              <a:solidFill>
                <a:srgbClr val="000000"/>
              </a:solidFill>
              <a:latin typeface="Arial Narrow"/>
              <a:ea typeface="Arial Narrow"/>
              <a:cs typeface="Arial Narrow"/>
              <a:sym typeface="Arial Narrow"/>
            </a:endParaRPr>
          </a:p>
        </p:txBody>
      </p:sp>
      <p:sp>
        <p:nvSpPr>
          <p:cNvPr id="158" name="Google Shape;158;p10"/>
          <p:cNvSpPr txBox="1"/>
          <p:nvPr/>
        </p:nvSpPr>
        <p:spPr>
          <a:xfrm>
            <a:off x="2852400" y="2189025"/>
            <a:ext cx="12108300" cy="2968200"/>
          </a:xfrm>
          <a:prstGeom prst="rect">
            <a:avLst/>
          </a:prstGeom>
          <a:noFill/>
          <a:ln>
            <a:noFill/>
          </a:ln>
        </p:spPr>
        <p:txBody>
          <a:bodyPr anchorCtr="0" anchor="t" bIns="0" lIns="0" spcFirstLastPara="1" rIns="0" wrap="square" tIns="12700">
            <a:spAutoFit/>
          </a:bodyPr>
          <a:lstStyle/>
          <a:p>
            <a:pPr indent="-635" lvl="0" marL="12065" marR="5080" rtl="0" algn="ctr">
              <a:lnSpc>
                <a:spcPct val="115900"/>
              </a:lnSpc>
              <a:spcBef>
                <a:spcPts val="0"/>
              </a:spcBef>
              <a:spcAft>
                <a:spcPts val="0"/>
              </a:spcAft>
              <a:buClr>
                <a:srgbClr val="000000"/>
              </a:buClr>
              <a:buSzPts val="4800"/>
              <a:buFont typeface="Arial"/>
              <a:buNone/>
            </a:pPr>
            <a:r>
              <a:rPr b="0" i="0" lang="en-US" sz="4800" u="sng" cap="none" strike="noStrike">
                <a:solidFill>
                  <a:srgbClr val="000000"/>
                </a:solidFill>
                <a:latin typeface="Century Gothic"/>
                <a:ea typeface="Century Gothic"/>
                <a:cs typeface="Century Gothic"/>
                <a:sym typeface="Century Gothic"/>
              </a:rPr>
              <a:t>Connect with NFWM:</a:t>
            </a:r>
            <a:r>
              <a:rPr b="0" i="0" lang="en-US" sz="4800" u="none" cap="none" strike="noStrike">
                <a:solidFill>
                  <a:srgbClr val="000000"/>
                </a:solidFill>
                <a:latin typeface="Century Gothic"/>
                <a:ea typeface="Century Gothic"/>
                <a:cs typeface="Century Gothic"/>
                <a:sym typeface="Century Gothic"/>
              </a:rPr>
              <a:t> </a:t>
            </a:r>
            <a:endParaRPr b="0" i="0" sz="4800" u="none" cap="none" strike="noStrike">
              <a:solidFill>
                <a:srgbClr val="000000"/>
              </a:solidFill>
              <a:latin typeface="Century Gothic"/>
              <a:ea typeface="Century Gothic"/>
              <a:cs typeface="Century Gothic"/>
              <a:sym typeface="Century Gothic"/>
            </a:endParaRPr>
          </a:p>
          <a:p>
            <a:pPr indent="-635" lvl="0" marL="12065" marR="5080" rtl="0" algn="ctr">
              <a:lnSpc>
                <a:spcPct val="115900"/>
              </a:lnSpc>
              <a:spcBef>
                <a:spcPts val="0"/>
              </a:spcBef>
              <a:spcAft>
                <a:spcPts val="0"/>
              </a:spcAft>
              <a:buClr>
                <a:srgbClr val="000000"/>
              </a:buClr>
              <a:buSzPts val="4800"/>
              <a:buFont typeface="Arial"/>
              <a:buNone/>
            </a:pPr>
            <a:r>
              <a:rPr b="0" i="0" lang="en-US" sz="4800" u="sng" cap="none" strike="noStrike">
                <a:solidFill>
                  <a:srgbClr val="000000"/>
                </a:solidFill>
                <a:latin typeface="Century Gothic"/>
                <a:ea typeface="Century Gothic"/>
                <a:cs typeface="Century Gothic"/>
                <a:sym typeface="Century Gothic"/>
              </a:rPr>
              <a:t>Conéctese con NFWM:</a:t>
            </a:r>
            <a:endParaRPr b="0" i="0" sz="4800" u="none" cap="none" strike="noStrike">
              <a:solidFill>
                <a:srgbClr val="000000"/>
              </a:solidFill>
              <a:latin typeface="Century Gothic"/>
              <a:ea typeface="Century Gothic"/>
              <a:cs typeface="Century Gothic"/>
              <a:sym typeface="Century Gothic"/>
            </a:endParaRPr>
          </a:p>
          <a:p>
            <a:pPr indent="0" lvl="0" marL="0" marR="50800" rtl="0" algn="ctr">
              <a:lnSpc>
                <a:spcPct val="100000"/>
              </a:lnSpc>
              <a:spcBef>
                <a:spcPts val="3929"/>
              </a:spcBef>
              <a:spcAft>
                <a:spcPts val="0"/>
              </a:spcAft>
              <a:buClr>
                <a:srgbClr val="000000"/>
              </a:buClr>
              <a:buSzPts val="4800"/>
              <a:buFont typeface="Arial"/>
              <a:buNone/>
            </a:pPr>
            <a:r>
              <a:rPr b="1" i="0" lang="en-US" sz="4800" u="none" cap="none" strike="noStrike">
                <a:solidFill>
                  <a:srgbClr val="000000"/>
                </a:solidFill>
                <a:latin typeface="Century Gothic"/>
                <a:ea typeface="Century Gothic"/>
                <a:cs typeface="Century Gothic"/>
                <a:sym typeface="Century Gothic"/>
              </a:rPr>
              <a:t>@nfwministry </a:t>
            </a:r>
            <a:endParaRPr b="1" i="0" sz="4800" u="none" cap="none" strike="noStrike">
              <a:solidFill>
                <a:srgbClr val="000000"/>
              </a:solidFill>
              <a:latin typeface="Century Gothic"/>
              <a:ea typeface="Century Gothic"/>
              <a:cs typeface="Century Gothic"/>
              <a:sym typeface="Century Gothic"/>
            </a:endParaRPr>
          </a:p>
        </p:txBody>
      </p:sp>
      <p:sp>
        <p:nvSpPr>
          <p:cNvPr id="159" name="Google Shape;159;p10"/>
          <p:cNvSpPr txBox="1"/>
          <p:nvPr/>
        </p:nvSpPr>
        <p:spPr>
          <a:xfrm>
            <a:off x="2969625" y="6923838"/>
            <a:ext cx="12108300" cy="1944300"/>
          </a:xfrm>
          <a:prstGeom prst="rect">
            <a:avLst/>
          </a:prstGeom>
          <a:noFill/>
          <a:ln>
            <a:noFill/>
          </a:ln>
        </p:spPr>
        <p:txBody>
          <a:bodyPr anchorCtr="0" anchor="t" bIns="0" lIns="0" spcFirstLastPara="1" rIns="0" wrap="square" tIns="12700">
            <a:spAutoFit/>
          </a:bodyPr>
          <a:lstStyle/>
          <a:p>
            <a:pPr indent="-12065" lvl="0" marL="12065" marR="5080" rtl="0" algn="ctr">
              <a:lnSpc>
                <a:spcPct val="115100"/>
              </a:lnSpc>
              <a:spcBef>
                <a:spcPts val="0"/>
              </a:spcBef>
              <a:spcAft>
                <a:spcPts val="0"/>
              </a:spcAft>
              <a:buClr>
                <a:srgbClr val="000000"/>
              </a:buClr>
              <a:buSzPts val="3800"/>
              <a:buFont typeface="Arial"/>
              <a:buNone/>
            </a:pPr>
            <a:r>
              <a:rPr b="0" i="0" lang="en-US" sz="3800" u="none" cap="none" strike="noStrike">
                <a:solidFill>
                  <a:srgbClr val="000000"/>
                </a:solidFill>
                <a:latin typeface="Century Gothic"/>
                <a:ea typeface="Century Gothic"/>
                <a:cs typeface="Century Gothic"/>
                <a:sym typeface="Century Gothic"/>
              </a:rPr>
              <a:t>Sign-up for our news at:</a:t>
            </a:r>
            <a:endParaRPr b="0" i="0" sz="3800" u="none" cap="none" strike="noStrike">
              <a:solidFill>
                <a:srgbClr val="000000"/>
              </a:solidFill>
              <a:latin typeface="Century Gothic"/>
              <a:ea typeface="Century Gothic"/>
              <a:cs typeface="Century Gothic"/>
              <a:sym typeface="Century Gothic"/>
            </a:endParaRPr>
          </a:p>
          <a:p>
            <a:pPr indent="-12065" lvl="0" marL="12065" marR="5080" rtl="0" algn="ctr">
              <a:lnSpc>
                <a:spcPct val="115100"/>
              </a:lnSpc>
              <a:spcBef>
                <a:spcPts val="0"/>
              </a:spcBef>
              <a:spcAft>
                <a:spcPts val="0"/>
              </a:spcAft>
              <a:buClr>
                <a:srgbClr val="000000"/>
              </a:buClr>
              <a:buSzPts val="3800"/>
              <a:buFont typeface="Arial"/>
              <a:buNone/>
            </a:pPr>
            <a:r>
              <a:rPr b="0" i="0" lang="en-US" sz="3800" u="none" cap="none" strike="noStrike">
                <a:solidFill>
                  <a:srgbClr val="000000"/>
                </a:solidFill>
                <a:latin typeface="Century Gothic"/>
                <a:ea typeface="Century Gothic"/>
                <a:cs typeface="Century Gothic"/>
                <a:sym typeface="Century Gothic"/>
              </a:rPr>
              <a:t> nfwm.org/contact</a:t>
            </a:r>
            <a:endParaRPr b="0" i="0" sz="3800" u="none" cap="none" strike="noStrike">
              <a:solidFill>
                <a:srgbClr val="000000"/>
              </a:solidFill>
              <a:latin typeface="Century Gothic"/>
              <a:ea typeface="Century Gothic"/>
              <a:cs typeface="Century Gothic"/>
              <a:sym typeface="Century Gothic"/>
            </a:endParaRPr>
          </a:p>
          <a:p>
            <a:pPr indent="-12065" lvl="0" marL="12065" marR="5080" rtl="0" algn="l">
              <a:lnSpc>
                <a:spcPct val="115100"/>
              </a:lnSpc>
              <a:spcBef>
                <a:spcPts val="0"/>
              </a:spcBef>
              <a:spcAft>
                <a:spcPts val="0"/>
              </a:spcAft>
              <a:buClr>
                <a:srgbClr val="000000"/>
              </a:buClr>
              <a:buSzPts val="3800"/>
              <a:buFont typeface="Arial"/>
              <a:buNone/>
            </a:pPr>
            <a:r>
              <a:t/>
            </a:r>
            <a:endParaRPr b="0" i="0" sz="3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27526e0d615_0_30"/>
          <p:cNvSpPr txBox="1"/>
          <p:nvPr>
            <p:ph type="title"/>
          </p:nvPr>
        </p:nvSpPr>
        <p:spPr>
          <a:xfrm>
            <a:off x="1145925" y="693475"/>
            <a:ext cx="16391100" cy="1308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b="1" lang="en-US" sz="3500"/>
              <a:t>Farm Workers &amp; Racism: The Struggle for Justice, Respect, &amp; Fair Pay</a:t>
            </a:r>
            <a:endParaRPr b="1" sz="3500"/>
          </a:p>
          <a:p>
            <a:pPr indent="0" lvl="0" marL="0" rtl="0" algn="ctr">
              <a:lnSpc>
                <a:spcPct val="100000"/>
              </a:lnSpc>
              <a:spcBef>
                <a:spcPts val="0"/>
              </a:spcBef>
              <a:spcAft>
                <a:spcPts val="0"/>
              </a:spcAft>
              <a:buSzPts val="1400"/>
              <a:buNone/>
            </a:pPr>
            <a:r>
              <a:t/>
            </a:r>
            <a:endParaRPr b="1" sz="1500"/>
          </a:p>
          <a:p>
            <a:pPr indent="0" lvl="0" marL="0" rtl="0" algn="ctr">
              <a:lnSpc>
                <a:spcPct val="100000"/>
              </a:lnSpc>
              <a:spcBef>
                <a:spcPts val="0"/>
              </a:spcBef>
              <a:spcAft>
                <a:spcPts val="0"/>
              </a:spcAft>
              <a:buSzPts val="1400"/>
              <a:buNone/>
            </a:pPr>
            <a:r>
              <a:rPr b="1" lang="en-US" sz="3500"/>
              <a:t>Campesinos y Racismo: La Lucha por la Justicia, el Respeto y el Pago Justo</a:t>
            </a:r>
            <a:endParaRPr b="1" sz="3500"/>
          </a:p>
        </p:txBody>
      </p:sp>
      <p:pic>
        <p:nvPicPr>
          <p:cNvPr descr="From slavery to sharecropping to exclusions in labor laws, our food system is rooted in racism. Today, our nation's farm workers continue to face challenges and risks connected to this legacy. &#10;&#10;See our complete educational materials at https://nfwm.org/resource-center/harvest-of-justice/harvest-of-justice-2023-farm-workers-racism/.&#10;&#10;This educational program features interviews with farm workers and organizers addressing the many ways racism impacts the daily lives of farm workers. The goal of the program is to raise consciousness and encourage NFWM supporters to take action alongside workers. Please share this meaningful program with your community and greater networks." id="55" name="Google Shape;55;g27526e0d615_0_30" title="Farm Workers &amp; Racism: The Struggle for Justice, Respect, &amp; Fair Pay">
            <a:hlinkClick r:id="rId3"/>
          </p:cNvPr>
          <p:cNvPicPr preferRelativeResize="0"/>
          <p:nvPr/>
        </p:nvPicPr>
        <p:blipFill rotWithShape="1">
          <a:blip r:embed="rId4">
            <a:alphaModFix/>
          </a:blip>
          <a:srcRect b="0" l="0" r="0" t="0"/>
          <a:stretch/>
        </p:blipFill>
        <p:spPr>
          <a:xfrm>
            <a:off x="3874000" y="2463525"/>
            <a:ext cx="11457900" cy="644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1160" l="18061" r="33159" t="-1160"/>
          <a:stretch/>
        </p:blipFill>
        <p:spPr>
          <a:xfrm>
            <a:off x="0" y="41600"/>
            <a:ext cx="8117622" cy="9247482"/>
          </a:xfrm>
          <a:prstGeom prst="rect">
            <a:avLst/>
          </a:prstGeom>
          <a:noFill/>
          <a:ln>
            <a:noFill/>
          </a:ln>
        </p:spPr>
      </p:pic>
      <p:sp>
        <p:nvSpPr>
          <p:cNvPr id="61" name="Google Shape;61;p2"/>
          <p:cNvSpPr txBox="1"/>
          <p:nvPr>
            <p:ph type="title"/>
          </p:nvPr>
        </p:nvSpPr>
        <p:spPr>
          <a:xfrm>
            <a:off x="8768300" y="887425"/>
            <a:ext cx="8542200" cy="6588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SzPts val="1400"/>
              <a:buNone/>
            </a:pPr>
            <a:r>
              <a:rPr b="1" lang="en-US"/>
              <a:t>Introduction/Introducción</a:t>
            </a:r>
            <a:endParaRPr b="1"/>
          </a:p>
        </p:txBody>
      </p:sp>
      <p:sp>
        <p:nvSpPr>
          <p:cNvPr id="62" name="Google Shape;62;p2"/>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63" name="Google Shape;63;p2"/>
          <p:cNvSpPr txBox="1"/>
          <p:nvPr>
            <p:ph idx="1" type="body"/>
          </p:nvPr>
        </p:nvSpPr>
        <p:spPr>
          <a:xfrm>
            <a:off x="8768300" y="2462550"/>
            <a:ext cx="8926500" cy="5253900"/>
          </a:xfrm>
          <a:prstGeom prst="rect">
            <a:avLst/>
          </a:prstGeom>
          <a:noFill/>
          <a:ln>
            <a:noFill/>
          </a:ln>
        </p:spPr>
        <p:txBody>
          <a:bodyPr anchorCtr="0" anchor="t" bIns="0" lIns="0" spcFirstLastPara="1" rIns="0" wrap="square" tIns="12700">
            <a:spAutoFit/>
          </a:bodyPr>
          <a:lstStyle/>
          <a:p>
            <a:pPr indent="0" lvl="0" marL="0" marR="379730" rtl="0" algn="l">
              <a:lnSpc>
                <a:spcPct val="115000"/>
              </a:lnSpc>
              <a:spcBef>
                <a:spcPts val="0"/>
              </a:spcBef>
              <a:spcAft>
                <a:spcPts val="0"/>
              </a:spcAft>
              <a:buSzPts val="1400"/>
              <a:buNone/>
            </a:pPr>
            <a:r>
              <a:rPr lang="en-US" sz="3000">
                <a:latin typeface="Calibri"/>
                <a:ea typeface="Calibri"/>
                <a:cs typeface="Calibri"/>
                <a:sym typeface="Calibri"/>
              </a:rPr>
              <a:t>From slavery to sharecropping to exclusions in labor laws, our food system is rooted in racism. Today, our nation's farm workers continue to face challenges and risks connected to this legacy.</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3000">
              <a:latin typeface="Calibri"/>
              <a:ea typeface="Calibri"/>
              <a:cs typeface="Calibri"/>
              <a:sym typeface="Calibri"/>
            </a:endParaRPr>
          </a:p>
          <a:p>
            <a:pPr indent="0" lvl="0" marL="0" rtl="0" algn="l">
              <a:lnSpc>
                <a:spcPct val="115000"/>
              </a:lnSpc>
              <a:spcBef>
                <a:spcPts val="0"/>
              </a:spcBef>
              <a:spcAft>
                <a:spcPts val="0"/>
              </a:spcAft>
              <a:buSzPts val="1400"/>
              <a:buNone/>
            </a:pPr>
            <a:r>
              <a:rPr lang="en-US" sz="3000">
                <a:latin typeface="Calibri"/>
                <a:ea typeface="Calibri"/>
                <a:cs typeface="Calibri"/>
                <a:sym typeface="Calibri"/>
              </a:rPr>
              <a:t>Desde la esclavitud hasta la aparcería y las exclusiones en las leyes laborales, nuestro sistema alimenticio tiene sus raíces en el racismo. Hoy en día, los campesinos todavía tienen que enfrentar los desafíos y riesgos relacionados con este legado.</a:t>
            </a:r>
            <a:endParaRPr sz="3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g24c184f7acd_0_35"/>
          <p:cNvPicPr preferRelativeResize="0"/>
          <p:nvPr/>
        </p:nvPicPr>
        <p:blipFill rotWithShape="1">
          <a:blip r:embed="rId3">
            <a:alphaModFix/>
          </a:blip>
          <a:srcRect b="5050" l="24635" r="11706" t="5060"/>
          <a:stretch/>
        </p:blipFill>
        <p:spPr>
          <a:xfrm>
            <a:off x="10167650" y="0"/>
            <a:ext cx="8117622" cy="9246651"/>
          </a:xfrm>
          <a:prstGeom prst="rect">
            <a:avLst/>
          </a:prstGeom>
          <a:noFill/>
          <a:ln>
            <a:noFill/>
          </a:ln>
        </p:spPr>
      </p:pic>
      <p:sp>
        <p:nvSpPr>
          <p:cNvPr id="69" name="Google Shape;69;g24c184f7acd_0_35"/>
          <p:cNvSpPr txBox="1"/>
          <p:nvPr>
            <p:ph type="title"/>
          </p:nvPr>
        </p:nvSpPr>
        <p:spPr>
          <a:xfrm>
            <a:off x="603875" y="809275"/>
            <a:ext cx="9002700" cy="14091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SzPts val="1400"/>
              <a:buNone/>
            </a:pPr>
            <a:r>
              <a:rPr b="1" lang="en-US"/>
              <a:t>Exclusions from Labor Laws </a:t>
            </a:r>
            <a:endParaRPr b="1"/>
          </a:p>
          <a:p>
            <a:pPr indent="0" lvl="0" marL="12700" marR="5080" rtl="0" algn="l">
              <a:lnSpc>
                <a:spcPct val="116100"/>
              </a:lnSpc>
              <a:spcBef>
                <a:spcPts val="0"/>
              </a:spcBef>
              <a:spcAft>
                <a:spcPts val="0"/>
              </a:spcAft>
              <a:buSzPts val="1400"/>
              <a:buNone/>
            </a:pPr>
            <a:r>
              <a:rPr b="1" lang="en-US"/>
              <a:t>Exclusiones de las Leyes Laborales</a:t>
            </a:r>
            <a:endParaRPr b="1"/>
          </a:p>
        </p:txBody>
      </p:sp>
      <p:sp>
        <p:nvSpPr>
          <p:cNvPr id="70" name="Google Shape;70;g24c184f7acd_0_35"/>
          <p:cNvSpPr txBox="1"/>
          <p:nvPr>
            <p:ph idx="12" type="sldNum"/>
          </p:nvPr>
        </p:nvSpPr>
        <p:spPr>
          <a:xfrm>
            <a:off x="17036201" y="9543114"/>
            <a:ext cx="274200" cy="36930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71" name="Google Shape;71;g24c184f7acd_0_35"/>
          <p:cNvSpPr txBox="1"/>
          <p:nvPr>
            <p:ph idx="1" type="body"/>
          </p:nvPr>
        </p:nvSpPr>
        <p:spPr>
          <a:xfrm>
            <a:off x="685625" y="2892300"/>
            <a:ext cx="8839200" cy="5634900"/>
          </a:xfrm>
          <a:prstGeom prst="rect">
            <a:avLst/>
          </a:prstGeom>
          <a:noFill/>
          <a:ln>
            <a:noFill/>
          </a:ln>
        </p:spPr>
        <p:txBody>
          <a:bodyPr anchorCtr="0" anchor="t" bIns="0" lIns="0" spcFirstLastPara="1" rIns="0" wrap="square" tIns="12700">
            <a:spAutoFit/>
          </a:bodyPr>
          <a:lstStyle/>
          <a:p>
            <a:pPr indent="-393700" lvl="0" marL="457200" rtl="0" algn="l">
              <a:lnSpc>
                <a:spcPct val="115000"/>
              </a:lnSpc>
              <a:spcBef>
                <a:spcPts val="0"/>
              </a:spcBef>
              <a:spcAft>
                <a:spcPts val="0"/>
              </a:spcAft>
              <a:buSzPts val="2600"/>
              <a:buFont typeface="Calibri"/>
              <a:buChar char="●"/>
            </a:pPr>
            <a:r>
              <a:rPr lang="en-US" sz="2600">
                <a:latin typeface="Calibri"/>
                <a:ea typeface="Calibri"/>
                <a:cs typeface="Calibri"/>
                <a:sym typeface="Calibri"/>
              </a:rPr>
              <a:t>In the mid-1930’s, the US passed several labor laws to protect workers but excluded farm workers and domestic laborers.</a:t>
            </a:r>
            <a:endParaRPr sz="2600">
              <a:latin typeface="Calibri"/>
              <a:ea typeface="Calibri"/>
              <a:cs typeface="Calibri"/>
              <a:sym typeface="Calibri"/>
            </a:endParaRPr>
          </a:p>
          <a:p>
            <a:pPr indent="-393700" lvl="0" marL="457200" rtl="0" algn="l">
              <a:lnSpc>
                <a:spcPct val="115000"/>
              </a:lnSpc>
              <a:spcBef>
                <a:spcPts val="0"/>
              </a:spcBef>
              <a:spcAft>
                <a:spcPts val="0"/>
              </a:spcAft>
              <a:buSzPts val="2600"/>
              <a:buFont typeface="Calibri"/>
              <a:buChar char="●"/>
            </a:pPr>
            <a:r>
              <a:rPr lang="en-US" sz="2600">
                <a:latin typeface="Calibri"/>
                <a:ea typeface="Calibri"/>
                <a:cs typeface="Calibri"/>
                <a:sym typeface="Calibri"/>
              </a:rPr>
              <a:t>In 1935, the NLRA provided the right to organize without retaliation - farm workers and domestic workers were excluded. </a:t>
            </a:r>
            <a:endParaRPr sz="26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7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800">
              <a:latin typeface="Calibri"/>
              <a:ea typeface="Calibri"/>
              <a:cs typeface="Calibri"/>
              <a:sym typeface="Calibri"/>
            </a:endParaRPr>
          </a:p>
          <a:p>
            <a:pPr indent="-393700" lvl="0" marL="457200" rtl="0" algn="l">
              <a:lnSpc>
                <a:spcPct val="115000"/>
              </a:lnSpc>
              <a:spcBef>
                <a:spcPts val="0"/>
              </a:spcBef>
              <a:spcAft>
                <a:spcPts val="0"/>
              </a:spcAft>
              <a:buSzPts val="2600"/>
              <a:buFont typeface="Calibri"/>
              <a:buChar char="●"/>
            </a:pPr>
            <a:r>
              <a:rPr lang="en-US" sz="2600">
                <a:latin typeface="Calibri"/>
                <a:ea typeface="Calibri"/>
                <a:cs typeface="Calibri"/>
                <a:sym typeface="Calibri"/>
              </a:rPr>
              <a:t>A mediados de la década de 1930, EE. UU. aprobó varias leyes laborales para proteger a los trabajadores, pero excluyó a los campesinos y trabajadores domésticos. </a:t>
            </a:r>
            <a:endParaRPr sz="2600">
              <a:latin typeface="Calibri"/>
              <a:ea typeface="Calibri"/>
              <a:cs typeface="Calibri"/>
              <a:sym typeface="Calibri"/>
            </a:endParaRPr>
          </a:p>
          <a:p>
            <a:pPr indent="-393700" lvl="0" marL="457200" rtl="0" algn="l">
              <a:lnSpc>
                <a:spcPct val="115000"/>
              </a:lnSpc>
              <a:spcBef>
                <a:spcPts val="0"/>
              </a:spcBef>
              <a:spcAft>
                <a:spcPts val="0"/>
              </a:spcAft>
              <a:buSzPts val="2600"/>
              <a:buFont typeface="Calibri"/>
              <a:buChar char="●"/>
            </a:pPr>
            <a:r>
              <a:rPr lang="en-US" sz="2600">
                <a:latin typeface="Calibri"/>
                <a:ea typeface="Calibri"/>
                <a:cs typeface="Calibri"/>
                <a:sym typeface="Calibri"/>
              </a:rPr>
              <a:t>En 1935, la NLRA otorgó el derecho a organizarse sin represalias: se excluyó a los campesinos y trabajadores domésticos.</a:t>
            </a:r>
            <a:endParaRPr sz="26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3"/>
          <p:cNvPicPr preferRelativeResize="0"/>
          <p:nvPr/>
        </p:nvPicPr>
        <p:blipFill rotWithShape="1">
          <a:blip r:embed="rId3">
            <a:alphaModFix/>
          </a:blip>
          <a:srcRect b="3005" l="0" r="55661" t="0"/>
          <a:stretch/>
        </p:blipFill>
        <p:spPr>
          <a:xfrm>
            <a:off x="0" y="0"/>
            <a:ext cx="7710899" cy="9255874"/>
          </a:xfrm>
          <a:prstGeom prst="rect">
            <a:avLst/>
          </a:prstGeom>
          <a:noFill/>
          <a:ln>
            <a:noFill/>
          </a:ln>
        </p:spPr>
      </p:pic>
      <p:sp>
        <p:nvSpPr>
          <p:cNvPr id="77" name="Google Shape;77;p3"/>
          <p:cNvSpPr txBox="1"/>
          <p:nvPr>
            <p:ph type="title"/>
          </p:nvPr>
        </p:nvSpPr>
        <p:spPr>
          <a:xfrm>
            <a:off x="8296225" y="573650"/>
            <a:ext cx="7710900" cy="14091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SzPts val="1400"/>
              <a:buNone/>
            </a:pPr>
            <a:r>
              <a:rPr b="1" lang="en-US"/>
              <a:t>Excluded on Purpose </a:t>
            </a:r>
            <a:endParaRPr b="1"/>
          </a:p>
          <a:p>
            <a:pPr indent="0" lvl="0" marL="12700" marR="5080" rtl="0" algn="l">
              <a:lnSpc>
                <a:spcPct val="116100"/>
              </a:lnSpc>
              <a:spcBef>
                <a:spcPts val="0"/>
              </a:spcBef>
              <a:spcAft>
                <a:spcPts val="0"/>
              </a:spcAft>
              <a:buSzPts val="1400"/>
              <a:buNone/>
            </a:pPr>
            <a:r>
              <a:rPr b="1" lang="en-US"/>
              <a:t>Excluido a Propósito</a:t>
            </a:r>
            <a:endParaRPr b="1"/>
          </a:p>
        </p:txBody>
      </p:sp>
      <p:sp>
        <p:nvSpPr>
          <p:cNvPr id="78" name="Google Shape;78;p3"/>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79" name="Google Shape;79;p3"/>
          <p:cNvSpPr txBox="1"/>
          <p:nvPr/>
        </p:nvSpPr>
        <p:spPr>
          <a:xfrm>
            <a:off x="8296225" y="2862688"/>
            <a:ext cx="9371400" cy="5622000"/>
          </a:xfrm>
          <a:prstGeom prst="rect">
            <a:avLst/>
          </a:prstGeom>
          <a:noFill/>
          <a:ln>
            <a:noFill/>
          </a:ln>
        </p:spPr>
        <p:txBody>
          <a:bodyPr anchorCtr="0" anchor="t" bIns="0" lIns="0" spcFirstLastPara="1" rIns="0" wrap="square" tIns="12700">
            <a:spAutoFit/>
          </a:bodyPr>
          <a:lstStyle/>
          <a:p>
            <a:pPr indent="-393700" lvl="0" marL="457200" marR="379730" rtl="0" algn="l">
              <a:lnSpc>
                <a:spcPct val="114599"/>
              </a:lnSpc>
              <a:spcBef>
                <a:spcPts val="0"/>
              </a:spcBef>
              <a:spcAft>
                <a:spcPts val="0"/>
              </a:spcAft>
              <a:buClr>
                <a:srgbClr val="000000"/>
              </a:buClr>
              <a:buSzPts val="2600"/>
              <a:buFont typeface="Calibri"/>
              <a:buChar char="●"/>
            </a:pPr>
            <a:r>
              <a:rPr b="0" i="0" lang="en-US" sz="2600" u="none" cap="none" strike="noStrike">
                <a:solidFill>
                  <a:srgbClr val="000000"/>
                </a:solidFill>
                <a:latin typeface="Calibri"/>
                <a:ea typeface="Calibri"/>
                <a:cs typeface="Calibri"/>
                <a:sym typeface="Calibri"/>
              </a:rPr>
              <a:t>In the past and today, farm workers are predominately people of color. They were and are excluded because of racism.</a:t>
            </a:r>
            <a:endParaRPr b="0" i="0" sz="2600" u="none" cap="none" strike="noStrike">
              <a:solidFill>
                <a:srgbClr val="000000"/>
              </a:solidFill>
              <a:latin typeface="Calibri"/>
              <a:ea typeface="Calibri"/>
              <a:cs typeface="Calibri"/>
              <a:sym typeface="Calibri"/>
            </a:endParaRPr>
          </a:p>
          <a:p>
            <a:pPr indent="-393700" lvl="0" marL="457200" marR="379730" rtl="0" algn="l">
              <a:lnSpc>
                <a:spcPct val="114599"/>
              </a:lnSpc>
              <a:spcBef>
                <a:spcPts val="0"/>
              </a:spcBef>
              <a:spcAft>
                <a:spcPts val="0"/>
              </a:spcAft>
              <a:buClr>
                <a:srgbClr val="000000"/>
              </a:buClr>
              <a:buSzPts val="2600"/>
              <a:buFont typeface="Calibri"/>
              <a:buChar char="●"/>
            </a:pPr>
            <a:r>
              <a:rPr b="0" i="0" lang="en-US" sz="2600" u="none" cap="none" strike="noStrike">
                <a:solidFill>
                  <a:srgbClr val="000000"/>
                </a:solidFill>
                <a:latin typeface="Calibri"/>
                <a:ea typeface="Calibri"/>
                <a:cs typeface="Calibri"/>
                <a:sym typeface="Calibri"/>
              </a:rPr>
              <a:t>One legislator from Florida argued in 1937 for the exclusion of farm workers from the FLSA stating on record, "You cannot put the Negro and the white man on the same basis and get away with it."</a:t>
            </a:r>
            <a:endParaRPr b="0" i="0" sz="2600" u="none" cap="none" strike="noStrike">
              <a:solidFill>
                <a:srgbClr val="000000"/>
              </a:solidFill>
              <a:latin typeface="Calibri"/>
              <a:ea typeface="Calibri"/>
              <a:cs typeface="Calibri"/>
              <a:sym typeface="Calibri"/>
            </a:endParaRPr>
          </a:p>
          <a:p>
            <a:pPr indent="0" lvl="0" marL="457200" marR="379730" rtl="0" algn="l">
              <a:lnSpc>
                <a:spcPct val="114599"/>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393700" lvl="0" marL="457200" marR="5080" rtl="0" algn="l">
              <a:lnSpc>
                <a:spcPct val="114599"/>
              </a:lnSpc>
              <a:spcBef>
                <a:spcPts val="1830"/>
              </a:spcBef>
              <a:spcAft>
                <a:spcPts val="0"/>
              </a:spcAft>
              <a:buClr>
                <a:srgbClr val="000000"/>
              </a:buClr>
              <a:buSzPts val="2600"/>
              <a:buFont typeface="Calibri"/>
              <a:buChar char="●"/>
            </a:pPr>
            <a:r>
              <a:rPr b="0" i="0" lang="en-US" sz="2600" u="none" cap="none" strike="noStrike">
                <a:solidFill>
                  <a:srgbClr val="000000"/>
                </a:solidFill>
                <a:latin typeface="Calibri"/>
                <a:ea typeface="Calibri"/>
                <a:cs typeface="Calibri"/>
                <a:sym typeface="Calibri"/>
              </a:rPr>
              <a:t>En el pasado y en la actualidad, los campesinos son en su mayoría personas de color. Fueron y son excluidos a causa del racismo. </a:t>
            </a:r>
            <a:endParaRPr b="0" i="0" sz="2600" u="none" cap="none" strike="noStrike">
              <a:solidFill>
                <a:srgbClr val="000000"/>
              </a:solidFill>
              <a:latin typeface="Calibri"/>
              <a:ea typeface="Calibri"/>
              <a:cs typeface="Calibri"/>
              <a:sym typeface="Calibri"/>
            </a:endParaRPr>
          </a:p>
          <a:p>
            <a:pPr indent="-393700" lvl="0" marL="457200" marR="5080" rtl="0" algn="l">
              <a:lnSpc>
                <a:spcPct val="114599"/>
              </a:lnSpc>
              <a:spcBef>
                <a:spcPts val="0"/>
              </a:spcBef>
              <a:spcAft>
                <a:spcPts val="0"/>
              </a:spcAft>
              <a:buClr>
                <a:srgbClr val="000000"/>
              </a:buClr>
              <a:buSzPts val="2600"/>
              <a:buFont typeface="Calibri"/>
              <a:buChar char="●"/>
            </a:pPr>
            <a:r>
              <a:rPr b="0" i="0" lang="en-US" sz="2600" u="none" cap="none" strike="noStrike">
                <a:solidFill>
                  <a:srgbClr val="000000"/>
                </a:solidFill>
                <a:latin typeface="Calibri"/>
                <a:ea typeface="Calibri"/>
                <a:cs typeface="Calibri"/>
                <a:sym typeface="Calibri"/>
              </a:rPr>
              <a:t>En 1937, un legislador de Florida defendió la exclusión de los campesinos declarando públicamente que ¨No se puede poner al negro y al blanco en la misma base y salirse con la suya.¨</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4"/>
          <p:cNvPicPr preferRelativeResize="0"/>
          <p:nvPr/>
        </p:nvPicPr>
        <p:blipFill rotWithShape="1">
          <a:blip r:embed="rId3">
            <a:alphaModFix/>
          </a:blip>
          <a:srcRect b="0" l="0" r="11722" t="0"/>
          <a:stretch/>
        </p:blipFill>
        <p:spPr>
          <a:xfrm>
            <a:off x="10199225" y="0"/>
            <a:ext cx="8088773" cy="9246650"/>
          </a:xfrm>
          <a:prstGeom prst="rect">
            <a:avLst/>
          </a:prstGeom>
          <a:noFill/>
          <a:ln>
            <a:noFill/>
          </a:ln>
        </p:spPr>
      </p:pic>
      <p:sp>
        <p:nvSpPr>
          <p:cNvPr id="85" name="Google Shape;85;p4"/>
          <p:cNvSpPr txBox="1"/>
          <p:nvPr>
            <p:ph type="title"/>
          </p:nvPr>
        </p:nvSpPr>
        <p:spPr>
          <a:xfrm>
            <a:off x="603873" y="748800"/>
            <a:ext cx="7710900" cy="14091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Clr>
                <a:schemeClr val="dk1"/>
              </a:buClr>
              <a:buSzPts val="1400"/>
              <a:buFont typeface="Arial"/>
              <a:buNone/>
            </a:pPr>
            <a:r>
              <a:rPr b="1" lang="en-US"/>
              <a:t>Environmental Racism</a:t>
            </a:r>
            <a:endParaRPr b="1"/>
          </a:p>
          <a:p>
            <a:pPr indent="0" lvl="0" marL="12700" marR="5080" rtl="0" algn="l">
              <a:lnSpc>
                <a:spcPct val="116100"/>
              </a:lnSpc>
              <a:spcBef>
                <a:spcPts val="0"/>
              </a:spcBef>
              <a:spcAft>
                <a:spcPts val="0"/>
              </a:spcAft>
              <a:buClr>
                <a:schemeClr val="dk1"/>
              </a:buClr>
              <a:buSzPts val="1400"/>
              <a:buFont typeface="Arial"/>
              <a:buNone/>
            </a:pPr>
            <a:r>
              <a:rPr b="1" lang="en-US"/>
              <a:t>Racismo Ambiental </a:t>
            </a:r>
            <a:endParaRPr/>
          </a:p>
        </p:txBody>
      </p:sp>
      <p:sp>
        <p:nvSpPr>
          <p:cNvPr id="86" name="Google Shape;86;p4"/>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87" name="Google Shape;87;p4"/>
          <p:cNvSpPr txBox="1"/>
          <p:nvPr>
            <p:ph idx="1" type="body"/>
          </p:nvPr>
        </p:nvSpPr>
        <p:spPr>
          <a:xfrm>
            <a:off x="502775" y="2905550"/>
            <a:ext cx="9247500" cy="5639400"/>
          </a:xfrm>
          <a:prstGeom prst="rect">
            <a:avLst/>
          </a:prstGeom>
          <a:noFill/>
          <a:ln>
            <a:noFill/>
          </a:ln>
        </p:spPr>
        <p:txBody>
          <a:bodyPr anchorCtr="0" anchor="t" bIns="0" lIns="0" spcFirstLastPara="1" rIns="0" wrap="square" tIns="12700">
            <a:spAutoFit/>
          </a:bodyPr>
          <a:lstStyle/>
          <a:p>
            <a:pPr indent="-393700" lvl="0" marL="457200" marR="379730" rtl="0" algn="l">
              <a:lnSpc>
                <a:spcPct val="115000"/>
              </a:lnSpc>
              <a:spcBef>
                <a:spcPts val="0"/>
              </a:spcBef>
              <a:spcAft>
                <a:spcPts val="0"/>
              </a:spcAft>
              <a:buSzPts val="2600"/>
              <a:buFont typeface="Calibri"/>
              <a:buChar char="●"/>
            </a:pPr>
            <a:r>
              <a:rPr lang="en-US" sz="2600">
                <a:latin typeface="Calibri"/>
                <a:ea typeface="Calibri"/>
                <a:cs typeface="Calibri"/>
                <a:sym typeface="Calibri"/>
              </a:rPr>
              <a:t>Environmental racism is the disproportionate impact of environmental hazards on people of color. </a:t>
            </a:r>
            <a:endParaRPr sz="2600">
              <a:latin typeface="Calibri"/>
              <a:ea typeface="Calibri"/>
              <a:cs typeface="Calibri"/>
              <a:sym typeface="Calibri"/>
            </a:endParaRPr>
          </a:p>
          <a:p>
            <a:pPr indent="-393700" lvl="0" marL="457200" marR="379730" rtl="0" algn="l">
              <a:lnSpc>
                <a:spcPct val="115000"/>
              </a:lnSpc>
              <a:spcBef>
                <a:spcPts val="0"/>
              </a:spcBef>
              <a:spcAft>
                <a:spcPts val="0"/>
              </a:spcAft>
              <a:buSzPts val="2600"/>
              <a:buFont typeface="Calibri"/>
              <a:buChar char="●"/>
            </a:pPr>
            <a:r>
              <a:rPr lang="en-US" sz="2600">
                <a:latin typeface="Calibri"/>
                <a:ea typeface="Calibri"/>
                <a:cs typeface="Calibri"/>
                <a:sym typeface="Calibri"/>
              </a:rPr>
              <a:t>From temperature changes to natural disasters to environmental hazards, farm workers are on the front lines of climate change. </a:t>
            </a:r>
            <a:endParaRPr sz="2600">
              <a:latin typeface="Calibri"/>
              <a:ea typeface="Calibri"/>
              <a:cs typeface="Calibri"/>
              <a:sym typeface="Calibri"/>
            </a:endParaRPr>
          </a:p>
          <a:p>
            <a:pPr indent="0" lvl="0" marL="457200" marR="379730" rtl="0" algn="l">
              <a:lnSpc>
                <a:spcPct val="115000"/>
              </a:lnSpc>
              <a:spcBef>
                <a:spcPts val="0"/>
              </a:spcBef>
              <a:spcAft>
                <a:spcPts val="0"/>
              </a:spcAft>
              <a:buSzPts val="1400"/>
              <a:buNone/>
            </a:pPr>
            <a:r>
              <a:t/>
            </a:r>
            <a:endParaRPr sz="2600">
              <a:latin typeface="Calibri"/>
              <a:ea typeface="Calibri"/>
              <a:cs typeface="Calibri"/>
              <a:sym typeface="Calibri"/>
            </a:endParaRPr>
          </a:p>
          <a:p>
            <a:pPr indent="0" lvl="0" marL="0" rtl="0" algn="l">
              <a:lnSpc>
                <a:spcPct val="115000"/>
              </a:lnSpc>
              <a:spcBef>
                <a:spcPts val="0"/>
              </a:spcBef>
              <a:spcAft>
                <a:spcPts val="0"/>
              </a:spcAft>
              <a:buClr>
                <a:schemeClr val="dk1"/>
              </a:buClr>
              <a:buSzPts val="1400"/>
              <a:buFont typeface="Arial"/>
              <a:buNone/>
            </a:pPr>
            <a:r>
              <a:t/>
            </a:r>
            <a:endParaRPr sz="2200">
              <a:latin typeface="Calibri"/>
              <a:ea typeface="Calibri"/>
              <a:cs typeface="Calibri"/>
              <a:sym typeface="Calibri"/>
            </a:endParaRPr>
          </a:p>
          <a:p>
            <a:pPr indent="-393700" lvl="0" marL="457200" marR="5080" rtl="0" algn="l">
              <a:lnSpc>
                <a:spcPct val="115000"/>
              </a:lnSpc>
              <a:spcBef>
                <a:spcPts val="1830"/>
              </a:spcBef>
              <a:spcAft>
                <a:spcPts val="0"/>
              </a:spcAft>
              <a:buSzPts val="2600"/>
              <a:buFont typeface="Calibri"/>
              <a:buChar char="●"/>
            </a:pPr>
            <a:r>
              <a:rPr lang="en-US" sz="2600">
                <a:latin typeface="Calibri"/>
                <a:ea typeface="Calibri"/>
                <a:cs typeface="Calibri"/>
                <a:sym typeface="Calibri"/>
              </a:rPr>
              <a:t>El racismo ambiental es el impacto desproporcionado de los riesgos ambientales a las personas de color. </a:t>
            </a:r>
            <a:endParaRPr sz="2600">
              <a:latin typeface="Calibri"/>
              <a:ea typeface="Calibri"/>
              <a:cs typeface="Calibri"/>
              <a:sym typeface="Calibri"/>
            </a:endParaRPr>
          </a:p>
          <a:p>
            <a:pPr indent="-393700" lvl="0" marL="457200" marR="5080" rtl="0" algn="l">
              <a:lnSpc>
                <a:spcPct val="115000"/>
              </a:lnSpc>
              <a:spcBef>
                <a:spcPts val="0"/>
              </a:spcBef>
              <a:spcAft>
                <a:spcPts val="0"/>
              </a:spcAft>
              <a:buSzPts val="2600"/>
              <a:buFont typeface="Calibri"/>
              <a:buChar char="●"/>
            </a:pPr>
            <a:r>
              <a:rPr lang="en-US" sz="2600">
                <a:latin typeface="Calibri"/>
                <a:ea typeface="Calibri"/>
                <a:cs typeface="Calibri"/>
                <a:sym typeface="Calibri"/>
              </a:rPr>
              <a:t>Desde los cambios de temperatura hasta los desastres naturales al peligro ambiental, los campesinos están en la primera línea del cambio climático.</a:t>
            </a:r>
            <a:endParaRPr sz="26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5"/>
          <p:cNvPicPr preferRelativeResize="0"/>
          <p:nvPr/>
        </p:nvPicPr>
        <p:blipFill rotWithShape="1">
          <a:blip r:embed="rId3">
            <a:alphaModFix/>
          </a:blip>
          <a:srcRect b="0" l="19247" r="19240" t="0"/>
          <a:stretch/>
        </p:blipFill>
        <p:spPr>
          <a:xfrm>
            <a:off x="0" y="0"/>
            <a:ext cx="8574450" cy="9258301"/>
          </a:xfrm>
          <a:prstGeom prst="rect">
            <a:avLst/>
          </a:prstGeom>
          <a:noFill/>
          <a:ln>
            <a:noFill/>
          </a:ln>
        </p:spPr>
      </p:pic>
      <p:sp>
        <p:nvSpPr>
          <p:cNvPr id="93" name="Google Shape;93;p5"/>
          <p:cNvSpPr txBox="1"/>
          <p:nvPr>
            <p:ph type="title"/>
          </p:nvPr>
        </p:nvSpPr>
        <p:spPr>
          <a:xfrm>
            <a:off x="9168225" y="203450"/>
            <a:ext cx="7710900" cy="14091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Clr>
                <a:schemeClr val="dk1"/>
              </a:buClr>
              <a:buSzPts val="1400"/>
              <a:buFont typeface="Arial"/>
              <a:buNone/>
            </a:pPr>
            <a:r>
              <a:rPr b="1" lang="en-US"/>
              <a:t>Toxic Pesticides</a:t>
            </a:r>
            <a:endParaRPr b="1"/>
          </a:p>
          <a:p>
            <a:pPr indent="0" lvl="0" marL="12700" marR="5080" rtl="0" algn="l">
              <a:lnSpc>
                <a:spcPct val="116100"/>
              </a:lnSpc>
              <a:spcBef>
                <a:spcPts val="0"/>
              </a:spcBef>
              <a:spcAft>
                <a:spcPts val="0"/>
              </a:spcAft>
              <a:buClr>
                <a:schemeClr val="dk1"/>
              </a:buClr>
              <a:buSzPts val="1400"/>
              <a:buFont typeface="Arial"/>
              <a:buNone/>
            </a:pPr>
            <a:r>
              <a:rPr b="1" lang="en-US"/>
              <a:t>Pesticidas Tóxicos</a:t>
            </a:r>
            <a:endParaRPr b="1"/>
          </a:p>
        </p:txBody>
      </p:sp>
      <p:sp>
        <p:nvSpPr>
          <p:cNvPr id="94" name="Google Shape;94;p5"/>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95" name="Google Shape;95;p5"/>
          <p:cNvSpPr txBox="1"/>
          <p:nvPr/>
        </p:nvSpPr>
        <p:spPr>
          <a:xfrm>
            <a:off x="9168225" y="1895125"/>
            <a:ext cx="8695800" cy="7033200"/>
          </a:xfrm>
          <a:prstGeom prst="rect">
            <a:avLst/>
          </a:prstGeom>
          <a:noFill/>
          <a:ln>
            <a:noFill/>
          </a:ln>
        </p:spPr>
        <p:txBody>
          <a:bodyPr anchorCtr="0" anchor="t" bIns="0" lIns="0" spcFirstLastPara="1" rIns="0" wrap="square" tIns="12700">
            <a:spAutoFit/>
          </a:bodyPr>
          <a:lstStyle/>
          <a:p>
            <a:pPr indent="-393700" lvl="0" marL="457200" marR="379730" rtl="0" algn="l">
              <a:lnSpc>
                <a:spcPct val="114599"/>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Farm workers are also at a disproportionate risk from exposure to pesticides, which can cause short- and long-term illnesses for workers and their families. </a:t>
            </a:r>
            <a:endParaRPr b="0" i="0" sz="2600" u="none" cap="none" strike="noStrike">
              <a:solidFill>
                <a:schemeClr val="dk1"/>
              </a:solidFill>
              <a:latin typeface="Calibri"/>
              <a:ea typeface="Calibri"/>
              <a:cs typeface="Calibri"/>
              <a:sym typeface="Calibri"/>
            </a:endParaRPr>
          </a:p>
          <a:p>
            <a:pPr indent="-393700" lvl="0" marL="457200" marR="379730" rtl="0" algn="l">
              <a:lnSpc>
                <a:spcPct val="114599"/>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Although farm workers are often recognized as an environmental justice community, the U.S. government's regulations and policies offer workers little to no protections against environmental hazards.</a:t>
            </a:r>
            <a:endParaRPr b="0" i="0" sz="2600" u="none" cap="none" strike="noStrike">
              <a:solidFill>
                <a:schemeClr val="dk1"/>
              </a:solidFill>
              <a:latin typeface="Calibri"/>
              <a:ea typeface="Calibri"/>
              <a:cs typeface="Calibri"/>
              <a:sym typeface="Calibri"/>
            </a:endParaRPr>
          </a:p>
          <a:p>
            <a:pPr indent="0" lvl="0" marL="0" marR="379730" rtl="0" algn="l">
              <a:lnSpc>
                <a:spcPct val="114599"/>
              </a:lnSpc>
              <a:spcBef>
                <a:spcPts val="0"/>
              </a:spcBef>
              <a:spcAft>
                <a:spcPts val="0"/>
              </a:spcAft>
              <a:buClr>
                <a:srgbClr val="000000"/>
              </a:buClr>
              <a:buSzPts val="2700"/>
              <a:buFont typeface="Arial"/>
              <a:buNone/>
            </a:pPr>
            <a:r>
              <a:t/>
            </a:r>
            <a:endParaRPr b="0" i="0" sz="2400" u="none" cap="none" strike="noStrike">
              <a:solidFill>
                <a:schemeClr val="dk1"/>
              </a:solidFill>
              <a:latin typeface="Calibri"/>
              <a:ea typeface="Calibri"/>
              <a:cs typeface="Calibri"/>
              <a:sym typeface="Calibri"/>
            </a:endParaRPr>
          </a:p>
          <a:p>
            <a:pPr indent="-393700" lvl="0" marL="457200" marR="5080" rtl="0" algn="l">
              <a:lnSpc>
                <a:spcPct val="114599"/>
              </a:lnSpc>
              <a:spcBef>
                <a:spcPts val="183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Los campesinos y sus familias también corren un riesgo desproporcionado a enfermedades de corto o largo plazo a causa de la exposición a pesticidas.</a:t>
            </a:r>
            <a:endParaRPr b="0" i="0" sz="2600" u="none" cap="none" strike="noStrike">
              <a:solidFill>
                <a:schemeClr val="dk1"/>
              </a:solidFill>
              <a:latin typeface="Calibri"/>
              <a:ea typeface="Calibri"/>
              <a:cs typeface="Calibri"/>
              <a:sym typeface="Calibri"/>
            </a:endParaRPr>
          </a:p>
          <a:p>
            <a:pPr indent="-393700" lvl="0" marL="457200" marR="379730" rtl="0" algn="l">
              <a:lnSpc>
                <a:spcPct val="114599"/>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Aunque los Estados Unidos reconoce a la industria agrícola como una comunidad de justicia ambiental, las regulaciones y políticas del gobierno le ofrecen poca o ninguna protección contra los peligros ambientales.</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6"/>
          <p:cNvPicPr preferRelativeResize="0"/>
          <p:nvPr/>
        </p:nvPicPr>
        <p:blipFill rotWithShape="1">
          <a:blip r:embed="rId3">
            <a:alphaModFix/>
          </a:blip>
          <a:srcRect b="0" l="19395" r="19401" t="0"/>
          <a:stretch/>
        </p:blipFill>
        <p:spPr>
          <a:xfrm>
            <a:off x="9799075" y="0"/>
            <a:ext cx="8488926" cy="9246650"/>
          </a:xfrm>
          <a:prstGeom prst="rect">
            <a:avLst/>
          </a:prstGeom>
          <a:noFill/>
          <a:ln>
            <a:noFill/>
          </a:ln>
        </p:spPr>
      </p:pic>
      <p:sp>
        <p:nvSpPr>
          <p:cNvPr id="101" name="Google Shape;101;p6"/>
          <p:cNvSpPr txBox="1"/>
          <p:nvPr>
            <p:ph type="title"/>
          </p:nvPr>
        </p:nvSpPr>
        <p:spPr>
          <a:xfrm>
            <a:off x="680073" y="565375"/>
            <a:ext cx="7710900" cy="1409100"/>
          </a:xfrm>
          <a:prstGeom prst="rect">
            <a:avLst/>
          </a:prstGeom>
          <a:noFill/>
          <a:ln>
            <a:noFill/>
          </a:ln>
        </p:spPr>
        <p:txBody>
          <a:bodyPr anchorCtr="0" anchor="t" bIns="0" lIns="0" spcFirstLastPara="1" rIns="0" wrap="square" tIns="12050">
            <a:spAutoFit/>
          </a:bodyPr>
          <a:lstStyle/>
          <a:p>
            <a:pPr indent="0" lvl="0" marL="12700" marR="5080" rtl="0" algn="l">
              <a:lnSpc>
                <a:spcPct val="116100"/>
              </a:lnSpc>
              <a:spcBef>
                <a:spcPts val="0"/>
              </a:spcBef>
              <a:spcAft>
                <a:spcPts val="0"/>
              </a:spcAft>
              <a:buClr>
                <a:schemeClr val="dk1"/>
              </a:buClr>
              <a:buSzPts val="1400"/>
              <a:buFont typeface="Arial"/>
              <a:buNone/>
            </a:pPr>
            <a:r>
              <a:rPr b="1" lang="en-US"/>
              <a:t>Modern Day Slavery</a:t>
            </a:r>
            <a:endParaRPr b="1"/>
          </a:p>
          <a:p>
            <a:pPr indent="0" lvl="0" marL="12700" marR="5080" rtl="0" algn="l">
              <a:lnSpc>
                <a:spcPct val="116100"/>
              </a:lnSpc>
              <a:spcBef>
                <a:spcPts val="0"/>
              </a:spcBef>
              <a:spcAft>
                <a:spcPts val="0"/>
              </a:spcAft>
              <a:buClr>
                <a:schemeClr val="dk1"/>
              </a:buClr>
              <a:buSzPts val="1400"/>
              <a:buFont typeface="Arial"/>
              <a:buNone/>
            </a:pPr>
            <a:r>
              <a:rPr b="1" lang="en-US"/>
              <a:t>La Esclavitud Moderna</a:t>
            </a:r>
            <a:endParaRPr/>
          </a:p>
        </p:txBody>
      </p:sp>
      <p:sp>
        <p:nvSpPr>
          <p:cNvPr id="102" name="Google Shape;102;p6"/>
          <p:cNvSpPr txBox="1"/>
          <p:nvPr>
            <p:ph idx="12" type="sldNum"/>
          </p:nvPr>
        </p:nvSpPr>
        <p:spPr>
          <a:xfrm>
            <a:off x="17036201" y="9543114"/>
            <a:ext cx="274319" cy="38354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sp>
        <p:nvSpPr>
          <p:cNvPr id="103" name="Google Shape;103;p6"/>
          <p:cNvSpPr txBox="1"/>
          <p:nvPr>
            <p:ph idx="1" type="body"/>
          </p:nvPr>
        </p:nvSpPr>
        <p:spPr>
          <a:xfrm>
            <a:off x="606975" y="2391675"/>
            <a:ext cx="8488800" cy="6573000"/>
          </a:xfrm>
          <a:prstGeom prst="rect">
            <a:avLst/>
          </a:prstGeom>
          <a:noFill/>
          <a:ln>
            <a:noFill/>
          </a:ln>
        </p:spPr>
        <p:txBody>
          <a:bodyPr anchorCtr="0" anchor="t" bIns="0" lIns="0" spcFirstLastPara="1" rIns="0" wrap="square" tIns="12700">
            <a:spAutoFit/>
          </a:bodyPr>
          <a:lstStyle/>
          <a:p>
            <a:pPr indent="-393700" lvl="0" marL="457200" rtl="0" algn="l">
              <a:lnSpc>
                <a:spcPct val="115000"/>
              </a:lnSpc>
              <a:spcBef>
                <a:spcPts val="0"/>
              </a:spcBef>
              <a:spcAft>
                <a:spcPts val="0"/>
              </a:spcAft>
              <a:buClr>
                <a:schemeClr val="dk1"/>
              </a:buClr>
              <a:buSzPts val="2600"/>
              <a:buFont typeface="Calibri"/>
              <a:buChar char="●"/>
            </a:pPr>
            <a:r>
              <a:rPr lang="en-US" sz="2600">
                <a:latin typeface="Calibri"/>
                <a:ea typeface="Calibri"/>
                <a:cs typeface="Calibri"/>
                <a:sym typeface="Calibri"/>
              </a:rPr>
              <a:t>Due to the migratory and isolated nature of farm work, modern day slavery is all too common in the agricultural sector.</a:t>
            </a:r>
            <a:endParaRPr sz="2600">
              <a:latin typeface="Calibri"/>
              <a:ea typeface="Calibri"/>
              <a:cs typeface="Calibri"/>
              <a:sym typeface="Calibri"/>
            </a:endParaRPr>
          </a:p>
          <a:p>
            <a:pPr indent="-393700" lvl="0" marL="457200" rtl="0" algn="l">
              <a:lnSpc>
                <a:spcPct val="115000"/>
              </a:lnSpc>
              <a:spcBef>
                <a:spcPts val="0"/>
              </a:spcBef>
              <a:spcAft>
                <a:spcPts val="0"/>
              </a:spcAft>
              <a:buClr>
                <a:schemeClr val="dk1"/>
              </a:buClr>
              <a:buSzPts val="2600"/>
              <a:buFont typeface="Calibri"/>
              <a:buChar char="●"/>
            </a:pPr>
            <a:r>
              <a:rPr lang="en-US" sz="2600">
                <a:latin typeface="Calibri"/>
                <a:ea typeface="Calibri"/>
                <a:cs typeface="Calibri"/>
                <a:sym typeface="Calibri"/>
              </a:rPr>
              <a:t>According to the International Labour Organization, migrant workers are more than three times more likely to be in forced labour than non-migrant adult workers. </a:t>
            </a:r>
            <a:endParaRPr sz="26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2000">
              <a:latin typeface="Calibri"/>
              <a:ea typeface="Calibri"/>
              <a:cs typeface="Calibri"/>
              <a:sym typeface="Calibri"/>
            </a:endParaRPr>
          </a:p>
          <a:p>
            <a:pPr indent="0" lvl="0" marL="0" rtl="0" algn="l">
              <a:lnSpc>
                <a:spcPct val="115000"/>
              </a:lnSpc>
              <a:spcBef>
                <a:spcPts val="0"/>
              </a:spcBef>
              <a:spcAft>
                <a:spcPts val="0"/>
              </a:spcAft>
              <a:buClr>
                <a:schemeClr val="dk1"/>
              </a:buClr>
              <a:buSzPts val="1400"/>
              <a:buFont typeface="Arial"/>
              <a:buNone/>
            </a:pPr>
            <a:r>
              <a:t/>
            </a:r>
            <a:endParaRPr sz="1600">
              <a:latin typeface="Calibri"/>
              <a:ea typeface="Calibri"/>
              <a:cs typeface="Calibri"/>
              <a:sym typeface="Calibri"/>
            </a:endParaRPr>
          </a:p>
          <a:p>
            <a:pPr indent="-393700" lvl="0" marL="457200" rtl="0" algn="l">
              <a:lnSpc>
                <a:spcPct val="115000"/>
              </a:lnSpc>
              <a:spcBef>
                <a:spcPts val="0"/>
              </a:spcBef>
              <a:spcAft>
                <a:spcPts val="0"/>
              </a:spcAft>
              <a:buClr>
                <a:schemeClr val="dk1"/>
              </a:buClr>
              <a:buSzPts val="2600"/>
              <a:buFont typeface="Calibri"/>
              <a:buChar char="●"/>
            </a:pPr>
            <a:r>
              <a:rPr lang="en-US" sz="2600">
                <a:latin typeface="Calibri"/>
                <a:ea typeface="Calibri"/>
                <a:cs typeface="Calibri"/>
                <a:sym typeface="Calibri"/>
              </a:rPr>
              <a:t>Debido a la naturaleza migratoria y aislada del trabajo agrícola, la esclavitud moderna es demasiado común en el sector agrícola.</a:t>
            </a:r>
            <a:endParaRPr sz="2600">
              <a:latin typeface="Calibri"/>
              <a:ea typeface="Calibri"/>
              <a:cs typeface="Calibri"/>
              <a:sym typeface="Calibri"/>
            </a:endParaRPr>
          </a:p>
          <a:p>
            <a:pPr indent="-393700" lvl="0" marL="457200" rtl="0" algn="l">
              <a:lnSpc>
                <a:spcPct val="115000"/>
              </a:lnSpc>
              <a:spcBef>
                <a:spcPts val="0"/>
              </a:spcBef>
              <a:spcAft>
                <a:spcPts val="0"/>
              </a:spcAft>
              <a:buClr>
                <a:schemeClr val="dk1"/>
              </a:buClr>
              <a:buSzPts val="2600"/>
              <a:buFont typeface="Calibri"/>
              <a:buChar char="●"/>
            </a:pPr>
            <a:r>
              <a:rPr lang="en-US" sz="2600">
                <a:latin typeface="Calibri"/>
                <a:ea typeface="Calibri"/>
                <a:cs typeface="Calibri"/>
                <a:sym typeface="Calibri"/>
              </a:rPr>
              <a:t>Según la Organización Internacional del Trabajo, los trabajadores migrantes tienen tres veces más probabilidades de sufrir trabajo forzoso que los trabajadores adultos no migrantes.</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7526e0d615_0_22"/>
          <p:cNvSpPr txBox="1"/>
          <p:nvPr>
            <p:ph type="title"/>
          </p:nvPr>
        </p:nvSpPr>
        <p:spPr>
          <a:xfrm>
            <a:off x="4899600" y="601250"/>
            <a:ext cx="8488800" cy="1409100"/>
          </a:xfrm>
          <a:prstGeom prst="rect">
            <a:avLst/>
          </a:prstGeom>
          <a:noFill/>
          <a:ln>
            <a:noFill/>
          </a:ln>
        </p:spPr>
        <p:txBody>
          <a:bodyPr anchorCtr="0" anchor="t" bIns="0" lIns="0" spcFirstLastPara="1" rIns="0" wrap="square" tIns="12050">
            <a:spAutoFit/>
          </a:bodyPr>
          <a:lstStyle/>
          <a:p>
            <a:pPr indent="0" lvl="0" marL="12700" marR="5080" rtl="0" algn="ctr">
              <a:lnSpc>
                <a:spcPct val="116100"/>
              </a:lnSpc>
              <a:spcBef>
                <a:spcPts val="0"/>
              </a:spcBef>
              <a:spcAft>
                <a:spcPts val="0"/>
              </a:spcAft>
              <a:buClr>
                <a:schemeClr val="dk1"/>
              </a:buClr>
              <a:buSzPts val="1400"/>
              <a:buFont typeface="Arial"/>
              <a:buNone/>
            </a:pPr>
            <a:r>
              <a:rPr b="1" lang="en-US"/>
              <a:t>Modern Day Slavery Video</a:t>
            </a:r>
            <a:endParaRPr b="1"/>
          </a:p>
          <a:p>
            <a:pPr indent="0" lvl="0" marL="12700" marR="5080" rtl="0" algn="ctr">
              <a:lnSpc>
                <a:spcPct val="116100"/>
              </a:lnSpc>
              <a:spcBef>
                <a:spcPts val="0"/>
              </a:spcBef>
              <a:spcAft>
                <a:spcPts val="0"/>
              </a:spcAft>
              <a:buClr>
                <a:schemeClr val="dk1"/>
              </a:buClr>
              <a:buSzPts val="1400"/>
              <a:buFont typeface="Arial"/>
              <a:buNone/>
            </a:pPr>
            <a:r>
              <a:rPr b="1" lang="en-US"/>
              <a:t>Video de la Esclavitud Moderna</a:t>
            </a:r>
            <a:endParaRPr/>
          </a:p>
        </p:txBody>
      </p:sp>
      <p:sp>
        <p:nvSpPr>
          <p:cNvPr id="109" name="Google Shape;109;g27526e0d615_0_22"/>
          <p:cNvSpPr txBox="1"/>
          <p:nvPr>
            <p:ph idx="12" type="sldNum"/>
          </p:nvPr>
        </p:nvSpPr>
        <p:spPr>
          <a:xfrm>
            <a:off x="16662274" y="9543125"/>
            <a:ext cx="648000" cy="369300"/>
          </a:xfrm>
          <a:prstGeom prst="rect">
            <a:avLst/>
          </a:prstGeom>
          <a:noFill/>
          <a:ln>
            <a:noFill/>
          </a:ln>
        </p:spPr>
        <p:txBody>
          <a:bodyPr anchorCtr="0" anchor="t" bIns="0" lIns="0" spcFirstLastPara="1" rIns="0" wrap="square" tIns="0">
            <a:spAutoFit/>
          </a:bodyPr>
          <a:lstStyle/>
          <a:p>
            <a:pPr indent="0" lvl="0" marL="38100" rtl="0" algn="l">
              <a:lnSpc>
                <a:spcPct val="118125"/>
              </a:lnSpc>
              <a:spcBef>
                <a:spcPts val="0"/>
              </a:spcBef>
              <a:spcAft>
                <a:spcPts val="0"/>
              </a:spcAft>
              <a:buSzPts val="2400"/>
              <a:buNone/>
            </a:pPr>
            <a:fld id="{00000000-1234-1234-1234-123412341234}" type="slidenum">
              <a:rPr lang="en-US"/>
              <a:t>‹#›</a:t>
            </a:fld>
            <a:endParaRPr/>
          </a:p>
        </p:txBody>
      </p:sp>
      <p:pic>
        <p:nvPicPr>
          <p:cNvPr descr="In some cases, farm workers experience physical and psychological abuse in the fields. In the worst cases they live in modern day slavery conditions. Recently, NFWM had the chance to tour CIW's Modern Slavery museum and interview two CIW staff members about the organization's anti-slavery program and cases of modern day slavery within the U.S.&#10;&#10;Learn more at https://nfwm.org/resource-center/harvest-of-justice/harvest-of-justice-2023-farm-workers-racism/." id="110" name="Google Shape;110;g27526e0d615_0_22" title="Modern Slavery in Agriculture">
            <a:hlinkClick r:id="rId3"/>
          </p:cNvPr>
          <p:cNvPicPr preferRelativeResize="0"/>
          <p:nvPr/>
        </p:nvPicPr>
        <p:blipFill rotWithShape="1">
          <a:blip r:embed="rId4">
            <a:alphaModFix/>
          </a:blip>
          <a:srcRect b="0" l="0" r="0" t="0"/>
          <a:stretch/>
        </p:blipFill>
        <p:spPr>
          <a:xfrm>
            <a:off x="3277375" y="2378175"/>
            <a:ext cx="11733250" cy="65999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2023-05-09T16:15:26Z</dcterms:created>
  <dc:creator>Rose Green-Flores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2023-05-09T00:00:00Z</vt:filetime>
  </property>
  <property fmtid="{D5CDD505-2E9C-101B-9397-08002B2CF9AE}" pid="3" name="Creator">
    <vt:lpwstr>Canva</vt:lpwstr>
  </property>
  <property fmtid="{D5CDD505-2E9C-101B-9397-08002B2CF9AE}" pid="4" name="LastSaved">
    <vt:filetime>2023-05-09T00:00:00Z</vt:filetime>
  </property>
  <property fmtid="{D5CDD505-2E9C-101B-9397-08002B2CF9AE}" pid="5" name="Producer">
    <vt:lpwstr>Canva</vt:lpwstr>
  </property>
</Properties>
</file>